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30"/>
  </p:notesMasterIdLst>
  <p:sldIdLst>
    <p:sldId id="363" r:id="rId3"/>
    <p:sldId id="877" r:id="rId4"/>
    <p:sldId id="1247" r:id="rId5"/>
    <p:sldId id="267" r:id="rId6"/>
    <p:sldId id="1251" r:id="rId7"/>
    <p:sldId id="1250" r:id="rId8"/>
    <p:sldId id="269" r:id="rId9"/>
    <p:sldId id="1061" r:id="rId10"/>
    <p:sldId id="260" r:id="rId11"/>
    <p:sldId id="1252" r:id="rId12"/>
    <p:sldId id="1062" r:id="rId13"/>
    <p:sldId id="272" r:id="rId14"/>
    <p:sldId id="1181" r:id="rId15"/>
    <p:sldId id="1253" r:id="rId16"/>
    <p:sldId id="1180" r:id="rId17"/>
    <p:sldId id="1254" r:id="rId18"/>
    <p:sldId id="1257" r:id="rId19"/>
    <p:sldId id="1256" r:id="rId20"/>
    <p:sldId id="1245" r:id="rId21"/>
    <p:sldId id="1258" r:id="rId22"/>
    <p:sldId id="262" r:id="rId23"/>
    <p:sldId id="1000" r:id="rId24"/>
    <p:sldId id="1002" r:id="rId25"/>
    <p:sldId id="1053" r:id="rId26"/>
    <p:sldId id="1054" r:id="rId27"/>
    <p:sldId id="271" r:id="rId28"/>
    <p:sldId id="1246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809" autoAdjust="0"/>
  </p:normalViewPr>
  <p:slideViewPr>
    <p:cSldViewPr snapToGrid="0">
      <p:cViewPr varScale="1">
        <p:scale>
          <a:sx n="63" d="100"/>
          <a:sy n="63" d="100"/>
        </p:scale>
        <p:origin x="14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jpeg>
</file>

<file path=ppt/media/image8.png>
</file>

<file path=ppt/media/image9.png>
</file>

<file path=ppt/media/media1.wav>
</file>

<file path=ppt/media/media2.mp3>
</file>

<file path=ppt/media/media3.wav>
</file>

<file path=ppt/media/media4.wav>
</file>

<file path=ppt/media/media5.mp3>
</file>

<file path=ppt/media/media6.mp3>
</file>

<file path=ppt/media/media7.wav>
</file>

<file path=ppt/media/media8.mp3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12EC2A-86B8-4D21-89D0-D1E5723A46EB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A8EBE0-7CAC-48F0-AD73-2C023F03D4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039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285800885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In real implementation, do we slit into train and test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A8EBE0-7CAC-48F0-AD73-2C023F03D4A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9835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Does it train iteratively????????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A8EBE0-7CAC-48F0-AD73-2C023F03D4A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709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In our experiments, c is simply defined to be an inner product c(u, v) = u T v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A8EBE0-7CAC-48F0-AD73-2C023F03D4A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0717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https://b04901014.github.io/ISGAN/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感謝周儒杰同學提供實驗結果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9147F0-B7C4-4202-B910-DF59561D49D3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4518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9147F0-B7C4-4202-B910-DF59561D49D3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1883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9147F0-B7C4-4202-B910-DF59561D49D3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83179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hlinkClick r:id="rId3"/>
              </a:rPr>
              <a:t>https://vimeo.com/285800885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A8EBE0-7CAC-48F0-AD73-2C023F03D4A2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46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2753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3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081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7739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8244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14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1283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247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24353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46481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5777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54704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4140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39743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27966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37363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17901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12252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09382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88678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9282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84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6265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845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0389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316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740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1928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7582A-E312-4F0D-AB1C-10351E3A7435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1C2E5-0444-4C9E-A96B-4B5E743A2D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6929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2BEEF-5A81-497D-BA1E-D58502BC7092}" type="datetimeFigureOut">
              <a:rPr lang="zh-TW" altLang="en-US" smtClean="0"/>
              <a:t>2019/5/9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DE840-4B1A-400D-B015-730D3FA80F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7587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5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3" Type="http://schemas.microsoft.com/office/2007/relationships/media" Target="../media/media2.mp3"/><Relationship Id="rId21" Type="http://schemas.openxmlformats.org/officeDocument/2006/relationships/image" Target="../media/image36.png"/><Relationship Id="rId7" Type="http://schemas.microsoft.com/office/2007/relationships/media" Target="../media/media4.wav"/><Relationship Id="rId12" Type="http://schemas.openxmlformats.org/officeDocument/2006/relationships/audio" Target="../media/media6.mp3"/><Relationship Id="rId17" Type="http://schemas.microsoft.com/office/2007/relationships/media" Target="../media/media9.wav"/><Relationship Id="rId2" Type="http://schemas.openxmlformats.org/officeDocument/2006/relationships/audio" Target="../media/media1.wav"/><Relationship Id="rId16" Type="http://schemas.openxmlformats.org/officeDocument/2006/relationships/audio" Target="../media/media8.mp3"/><Relationship Id="rId20" Type="http://schemas.openxmlformats.org/officeDocument/2006/relationships/notesSlide" Target="../notesSlides/notesSlide4.xml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mp3"/><Relationship Id="rId5" Type="http://schemas.microsoft.com/office/2007/relationships/media" Target="../media/media3.wav"/><Relationship Id="rId15" Type="http://schemas.microsoft.com/office/2007/relationships/media" Target="../media/media8.mp3"/><Relationship Id="rId10" Type="http://schemas.openxmlformats.org/officeDocument/2006/relationships/audio" Target="../media/media5.mp3"/><Relationship Id="rId19" Type="http://schemas.openxmlformats.org/officeDocument/2006/relationships/slideLayout" Target="../slideLayouts/slideLayout2.xml"/><Relationship Id="rId4" Type="http://schemas.openxmlformats.org/officeDocument/2006/relationships/audio" Target="../media/media2.mp3"/><Relationship Id="rId9" Type="http://schemas.microsoft.com/office/2007/relationships/media" Target="../media/media5.mp3"/><Relationship Id="rId14" Type="http://schemas.openxmlformats.org/officeDocument/2006/relationships/audio" Target="../media/media7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28.png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805C7B-D031-4D94-9091-415D04A194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More About</a:t>
            </a:r>
            <a:br>
              <a:rPr lang="en-US" altLang="zh-TW" b="1" dirty="0"/>
            </a:br>
            <a:r>
              <a:rPr lang="en-US" altLang="zh-TW" b="1" dirty="0"/>
              <a:t>Auto-encoder</a:t>
            </a:r>
            <a:endParaRPr lang="zh-TW" altLang="en-US" b="1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12D1BA3-D53B-4CD8-ADEF-DE5456923E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3200" dirty="0"/>
              <a:t>Hung-yi Lee 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李宏毅</a:t>
            </a:r>
          </a:p>
        </p:txBody>
      </p:sp>
    </p:spTree>
    <p:extLst>
      <p:ext uri="{BB962C8B-B14F-4D97-AF65-F5344CB8AC3E}">
        <p14:creationId xmlns:p14="http://schemas.microsoft.com/office/powerpoint/2010/main" val="1742688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線接點 10"/>
          <p:cNvCxnSpPr/>
          <p:nvPr/>
        </p:nvCxnSpPr>
        <p:spPr>
          <a:xfrm rot="5400000">
            <a:off x="7403607" y="2506766"/>
            <a:ext cx="50958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Auto-encoder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 rot="5400000">
            <a:off x="3882809" y="3015027"/>
            <a:ext cx="1209244" cy="468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6" name="向右箭號 9"/>
          <p:cNvSpPr/>
          <p:nvPr/>
        </p:nvSpPr>
        <p:spPr>
          <a:xfrm>
            <a:off x="1992800" y="296008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9" name="直線接點 8"/>
          <p:cNvCxnSpPr/>
          <p:nvPr/>
        </p:nvCxnSpPr>
        <p:spPr>
          <a:xfrm flipH="1">
            <a:off x="1313549" y="2234742"/>
            <a:ext cx="634340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 rot="5400000">
            <a:off x="1068941" y="2464136"/>
            <a:ext cx="50958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49"/>
          <p:cNvSpPr txBox="1">
            <a:spLocks noChangeArrowheads="1"/>
          </p:cNvSpPr>
          <p:nvPr/>
        </p:nvSpPr>
        <p:spPr bwMode="auto">
          <a:xfrm>
            <a:off x="3029483" y="1757138"/>
            <a:ext cx="29527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kumimoji="0" lang="en-US" altLang="zh-TW" sz="2400" dirty="0"/>
              <a:t>As close as possible</a:t>
            </a:r>
            <a:endParaRPr kumimoji="0"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2379893" y="2761560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228597" y="2796929"/>
            <a:ext cx="1308100" cy="9813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15" name="向右箭號 9"/>
          <p:cNvSpPr/>
          <p:nvPr/>
        </p:nvSpPr>
        <p:spPr>
          <a:xfrm>
            <a:off x="3809091" y="296008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向右箭號 9"/>
          <p:cNvSpPr/>
          <p:nvPr/>
        </p:nvSpPr>
        <p:spPr>
          <a:xfrm>
            <a:off x="4811755" y="297710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" name="向右箭號 9"/>
          <p:cNvSpPr/>
          <p:nvPr/>
        </p:nvSpPr>
        <p:spPr>
          <a:xfrm>
            <a:off x="6664833" y="297710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文字方塊 17"/>
          <p:cNvSpPr txBox="1"/>
          <p:nvPr/>
        </p:nvSpPr>
        <p:spPr>
          <a:xfrm rot="5400000">
            <a:off x="3961542" y="3018194"/>
            <a:ext cx="1103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vector</a:t>
            </a:r>
            <a:endParaRPr lang="zh-TW" altLang="en-US" sz="2400" dirty="0"/>
          </a:p>
        </p:txBody>
      </p:sp>
      <p:pic>
        <p:nvPicPr>
          <p:cNvPr id="28" name="圖片 27">
            <a:extLst>
              <a:ext uri="{FF2B5EF4-FFF2-40B4-BE49-F238E27FC236}">
                <a16:creationId xmlns:a16="http://schemas.microsoft.com/office/drawing/2014/main" id="{5DD9CD01-84D3-44BE-8565-B23A3713E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7" y="2695020"/>
            <a:ext cx="1181100" cy="1181100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0A137830-C78D-4AF1-9C74-E3912960A0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576" y="2705264"/>
            <a:ext cx="1181100" cy="11811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AE02774-82DA-4409-B2DE-11602E4DC55E}"/>
              </a:ext>
            </a:extLst>
          </p:cNvPr>
          <p:cNvSpPr txBox="1"/>
          <p:nvPr/>
        </p:nvSpPr>
        <p:spPr>
          <a:xfrm>
            <a:off x="714378" y="5098214"/>
            <a:ext cx="78009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3200" dirty="0"/>
              <a:t>More than minimizing reconstruction error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3200" dirty="0"/>
              <a:t>More interpretable embedding</a:t>
            </a:r>
            <a:endParaRPr lang="zh-TW" altLang="en-US" sz="32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1F8BE30-C80F-413D-9BDD-152B6A29EF87}"/>
              </a:ext>
            </a:extLst>
          </p:cNvPr>
          <p:cNvSpPr/>
          <p:nvPr/>
        </p:nvSpPr>
        <p:spPr>
          <a:xfrm>
            <a:off x="701677" y="5639618"/>
            <a:ext cx="7715247" cy="4794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D51165B-1BDD-4CFB-B715-0C394D54A984}"/>
              </a:ext>
            </a:extLst>
          </p:cNvPr>
          <p:cNvSpPr txBox="1"/>
          <p:nvPr/>
        </p:nvSpPr>
        <p:spPr>
          <a:xfrm>
            <a:off x="978198" y="4075342"/>
            <a:ext cx="70281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Embedding, Latent Representation, Latent Code</a:t>
            </a:r>
            <a:endParaRPr lang="zh-TW" altLang="en-US" sz="2400" dirty="0"/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2B2B8A58-3BE5-43EF-98EA-EF31EA945596}"/>
              </a:ext>
            </a:extLst>
          </p:cNvPr>
          <p:cNvCxnSpPr>
            <a:cxnSpLocks/>
          </p:cNvCxnSpPr>
          <p:nvPr/>
        </p:nvCxnSpPr>
        <p:spPr>
          <a:xfrm>
            <a:off x="4485249" y="3867353"/>
            <a:ext cx="0" cy="324946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30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410C58-AFF0-44BA-B4C3-84AFAE90A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Feature Disentangle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1F608E-6E5B-440D-B2D2-C78267DB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An object contains multiple aspect information 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51277EC-24FB-4AAE-A351-BFB342217CB0}"/>
              </a:ext>
            </a:extLst>
          </p:cNvPr>
          <p:cNvSpPr/>
          <p:nvPr/>
        </p:nvSpPr>
        <p:spPr>
          <a:xfrm>
            <a:off x="2728715" y="2556840"/>
            <a:ext cx="1199763" cy="74596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74A5BD9-3425-4242-9E64-938AB69A8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065" y="2519364"/>
            <a:ext cx="231332" cy="857522"/>
          </a:xfrm>
          <a:prstGeom prst="rect">
            <a:avLst/>
          </a:prstGeom>
        </p:spPr>
      </p:pic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2CC9BD69-E4B6-418A-A082-FED1ACFC536C}"/>
              </a:ext>
            </a:extLst>
          </p:cNvPr>
          <p:cNvCxnSpPr>
            <a:cxnSpLocks/>
          </p:cNvCxnSpPr>
          <p:nvPr/>
        </p:nvCxnSpPr>
        <p:spPr>
          <a:xfrm>
            <a:off x="3928478" y="2936986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0B5C52F1-E66C-473D-9A2E-62654F9EE381}"/>
              </a:ext>
            </a:extLst>
          </p:cNvPr>
          <p:cNvSpPr/>
          <p:nvPr/>
        </p:nvSpPr>
        <p:spPr>
          <a:xfrm>
            <a:off x="5050744" y="2556381"/>
            <a:ext cx="1357878" cy="7461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0C767228-776F-4DCD-98B6-52EBED4E3A6B}"/>
              </a:ext>
            </a:extLst>
          </p:cNvPr>
          <p:cNvCxnSpPr>
            <a:cxnSpLocks/>
          </p:cNvCxnSpPr>
          <p:nvPr/>
        </p:nvCxnSpPr>
        <p:spPr>
          <a:xfrm>
            <a:off x="2299959" y="2936986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B4D5FEA9-755B-483C-9055-721CA049DA48}"/>
              </a:ext>
            </a:extLst>
          </p:cNvPr>
          <p:cNvCxnSpPr>
            <a:cxnSpLocks/>
          </p:cNvCxnSpPr>
          <p:nvPr/>
        </p:nvCxnSpPr>
        <p:spPr>
          <a:xfrm>
            <a:off x="4618397" y="295796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AEAF0060-E668-4B72-97C2-EFB8BB7A0747}"/>
              </a:ext>
            </a:extLst>
          </p:cNvPr>
          <p:cNvCxnSpPr>
            <a:cxnSpLocks/>
          </p:cNvCxnSpPr>
          <p:nvPr/>
        </p:nvCxnSpPr>
        <p:spPr>
          <a:xfrm>
            <a:off x="6408622" y="295796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8ABA8CA5-2B7F-4F57-AA36-1CE5F565F997}"/>
              </a:ext>
            </a:extLst>
          </p:cNvPr>
          <p:cNvGrpSpPr/>
          <p:nvPr/>
        </p:nvGrpSpPr>
        <p:grpSpPr>
          <a:xfrm>
            <a:off x="889065" y="2556381"/>
            <a:ext cx="1298984" cy="680810"/>
            <a:chOff x="4005606" y="5533027"/>
            <a:chExt cx="1757324" cy="929291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68FB3AEF-40B4-45F3-A757-AFBDA040D3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29FCC73F-589E-469E-90CF-F6A9EFB2F3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36B85F3-170A-4B5B-B1D8-C780495039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F3D9327D-A581-48B5-84B7-99E35B98CEA8}"/>
              </a:ext>
            </a:extLst>
          </p:cNvPr>
          <p:cNvGrpSpPr/>
          <p:nvPr/>
        </p:nvGrpSpPr>
        <p:grpSpPr>
          <a:xfrm>
            <a:off x="6940338" y="2596581"/>
            <a:ext cx="1298984" cy="680810"/>
            <a:chOff x="4005606" y="5533027"/>
            <a:chExt cx="1757324" cy="929291"/>
          </a:xfrm>
        </p:grpSpPr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E4870654-7E28-495C-8836-21902C169D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7490A6A7-D683-47D6-9BB4-BAF04B6A6F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C203958C-58E5-4F92-ACE6-9161FBC9F8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D5A9C8A-43E5-4266-B33E-A1A6ECC70013}"/>
              </a:ext>
            </a:extLst>
          </p:cNvPr>
          <p:cNvSpPr txBox="1"/>
          <p:nvPr/>
        </p:nvSpPr>
        <p:spPr>
          <a:xfrm>
            <a:off x="490348" y="3128720"/>
            <a:ext cx="2070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dirty="0">
                <a:solidFill>
                  <a:prstClr val="black"/>
                </a:solidFill>
                <a:ea typeface="新細明體" panose="02020500000000000000" pitchFamily="18" charset="-120"/>
                <a:cs typeface="Times New Roman" panose="02020603050405020304" pitchFamily="18" charset="0"/>
              </a:rPr>
              <a:t>input audio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183F18D-B098-4251-BB50-FD34F7F3BB47}"/>
              </a:ext>
            </a:extLst>
          </p:cNvPr>
          <p:cNvSpPr txBox="1"/>
          <p:nvPr/>
        </p:nvSpPr>
        <p:spPr>
          <a:xfrm>
            <a:off x="6658355" y="3128720"/>
            <a:ext cx="1962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</a:rPr>
              <a:t>reconstructed 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0D31AA42-3B5D-4883-B9BE-9BA6BAA35A96}"/>
              </a:ext>
            </a:extLst>
          </p:cNvPr>
          <p:cNvSpPr txBox="1"/>
          <p:nvPr/>
        </p:nvSpPr>
        <p:spPr>
          <a:xfrm>
            <a:off x="2299959" y="3633204"/>
            <a:ext cx="4315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</a:rPr>
              <a:t>Include phonetic information, speaker information, etc. </a:t>
            </a:r>
          </a:p>
        </p:txBody>
      </p: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71266CEC-FEC9-492D-B36C-612D68E99223}"/>
              </a:ext>
            </a:extLst>
          </p:cNvPr>
          <p:cNvCxnSpPr>
            <a:cxnSpLocks/>
          </p:cNvCxnSpPr>
          <p:nvPr/>
        </p:nvCxnSpPr>
        <p:spPr>
          <a:xfrm>
            <a:off x="4503313" y="3379333"/>
            <a:ext cx="0" cy="3033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29C36127-2542-46E3-8572-BA6D858461E7}"/>
              </a:ext>
            </a:extLst>
          </p:cNvPr>
          <p:cNvSpPr/>
          <p:nvPr/>
        </p:nvSpPr>
        <p:spPr>
          <a:xfrm>
            <a:off x="2728715" y="4712256"/>
            <a:ext cx="1199763" cy="74596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56578E64-B7E0-4873-821C-5C5C287F7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065" y="4674780"/>
            <a:ext cx="231332" cy="857522"/>
          </a:xfrm>
          <a:prstGeom prst="rect">
            <a:avLst/>
          </a:prstGeom>
        </p:spPr>
      </p:pic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6433442C-EE70-4EA8-B025-BB2C1742A896}"/>
              </a:ext>
            </a:extLst>
          </p:cNvPr>
          <p:cNvCxnSpPr>
            <a:cxnSpLocks/>
          </p:cNvCxnSpPr>
          <p:nvPr/>
        </p:nvCxnSpPr>
        <p:spPr>
          <a:xfrm>
            <a:off x="3928478" y="5092402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5E9E6681-BE1A-49FD-B0F0-F3B2EFE5F2C5}"/>
              </a:ext>
            </a:extLst>
          </p:cNvPr>
          <p:cNvSpPr/>
          <p:nvPr/>
        </p:nvSpPr>
        <p:spPr>
          <a:xfrm>
            <a:off x="5050744" y="4711797"/>
            <a:ext cx="1357878" cy="7461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255443C0-034F-4234-9806-55F3707C4DF3}"/>
              </a:ext>
            </a:extLst>
          </p:cNvPr>
          <p:cNvCxnSpPr>
            <a:cxnSpLocks/>
          </p:cNvCxnSpPr>
          <p:nvPr/>
        </p:nvCxnSpPr>
        <p:spPr>
          <a:xfrm>
            <a:off x="2299959" y="5092402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D5FF440C-02C8-4FEC-950A-F35083022402}"/>
              </a:ext>
            </a:extLst>
          </p:cNvPr>
          <p:cNvCxnSpPr>
            <a:cxnSpLocks/>
          </p:cNvCxnSpPr>
          <p:nvPr/>
        </p:nvCxnSpPr>
        <p:spPr>
          <a:xfrm>
            <a:off x="4618397" y="5113383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6BBF5BC1-73A4-40DA-BFFD-AA1DEBB8A823}"/>
              </a:ext>
            </a:extLst>
          </p:cNvPr>
          <p:cNvCxnSpPr>
            <a:cxnSpLocks/>
          </p:cNvCxnSpPr>
          <p:nvPr/>
        </p:nvCxnSpPr>
        <p:spPr>
          <a:xfrm>
            <a:off x="6408622" y="5113383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57710C01-FB39-4657-89E5-B8ABAA51E1F4}"/>
              </a:ext>
            </a:extLst>
          </p:cNvPr>
          <p:cNvSpPr txBox="1"/>
          <p:nvPr/>
        </p:nvSpPr>
        <p:spPr>
          <a:xfrm>
            <a:off x="498444" y="5491632"/>
            <a:ext cx="2070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dirty="0">
                <a:solidFill>
                  <a:prstClr val="black"/>
                </a:solidFill>
                <a:ea typeface="新細明體" panose="02020500000000000000" pitchFamily="18" charset="-120"/>
                <a:cs typeface="Times New Roman" panose="02020603050405020304" pitchFamily="18" charset="0"/>
              </a:rPr>
              <a:t>input sentence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6D946783-1147-461F-A052-85A4EB3DFB6D}"/>
              </a:ext>
            </a:extLst>
          </p:cNvPr>
          <p:cNvSpPr txBox="1"/>
          <p:nvPr/>
        </p:nvSpPr>
        <p:spPr>
          <a:xfrm>
            <a:off x="6633267" y="5479803"/>
            <a:ext cx="1962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</a:rPr>
              <a:t>reconstructed </a:t>
            </a: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9C4A16A7-FAA1-4A84-AE08-7B40ECA1C40F}"/>
              </a:ext>
            </a:extLst>
          </p:cNvPr>
          <p:cNvSpPr txBox="1"/>
          <p:nvPr/>
        </p:nvSpPr>
        <p:spPr>
          <a:xfrm>
            <a:off x="2299959" y="5788620"/>
            <a:ext cx="4315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</a:rPr>
              <a:t>Include syntactic information, semantic information, etc. </a:t>
            </a:r>
          </a:p>
        </p:txBody>
      </p: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FA94D4EB-3859-4763-B579-3745624CE0A3}"/>
              </a:ext>
            </a:extLst>
          </p:cNvPr>
          <p:cNvCxnSpPr>
            <a:cxnSpLocks/>
          </p:cNvCxnSpPr>
          <p:nvPr/>
        </p:nvCxnSpPr>
        <p:spPr>
          <a:xfrm>
            <a:off x="4503313" y="5534749"/>
            <a:ext cx="0" cy="3033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2" descr="ãdocumentãçåçæå°çµæ">
            <a:extLst>
              <a:ext uri="{FF2B5EF4-FFF2-40B4-BE49-F238E27FC236}">
                <a16:creationId xmlns:a16="http://schemas.microsoft.com/office/drawing/2014/main" id="{A903A330-2053-4288-AB13-4638363F8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93" y="4359482"/>
            <a:ext cx="1117336" cy="1159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ãdocumentãçåçæå°çµæ">
            <a:extLst>
              <a:ext uri="{FF2B5EF4-FFF2-40B4-BE49-F238E27FC236}">
                <a16:creationId xmlns:a16="http://schemas.microsoft.com/office/drawing/2014/main" id="{AFFF2A52-6055-4A18-B46C-211D52BED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35" y="4349912"/>
            <a:ext cx="1117336" cy="1159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ãDisentangleãçåçæå°çµæ">
            <a:extLst>
              <a:ext uri="{FF2B5EF4-FFF2-40B4-BE49-F238E27FC236}">
                <a16:creationId xmlns:a16="http://schemas.microsoft.com/office/drawing/2014/main" id="{4606D520-45F8-4111-8DD0-308579E44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821" y="51690"/>
            <a:ext cx="2828925" cy="161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D7C66448-5620-4599-90C1-DA2AC7F4583A}"/>
              </a:ext>
            </a:extLst>
          </p:cNvPr>
          <p:cNvSpPr/>
          <p:nvPr/>
        </p:nvSpPr>
        <p:spPr>
          <a:xfrm>
            <a:off x="5791821" y="1407097"/>
            <a:ext cx="310089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/>
              <a:t>Source: https://www.dreamstime.com/illustration/disentangle.html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704688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7B72B3-CED1-44E8-8715-B2982C59F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Feature Disentangle 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E193A4D-D820-440E-AFAE-C2C7A2D2F206}"/>
              </a:ext>
            </a:extLst>
          </p:cNvPr>
          <p:cNvSpPr/>
          <p:nvPr/>
        </p:nvSpPr>
        <p:spPr>
          <a:xfrm>
            <a:off x="2681090" y="2404440"/>
            <a:ext cx="1199763" cy="74596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88821418-AFE4-4D9A-A82D-DC8C67745544}"/>
              </a:ext>
            </a:extLst>
          </p:cNvPr>
          <p:cNvCxnSpPr>
            <a:cxnSpLocks/>
          </p:cNvCxnSpPr>
          <p:nvPr/>
        </p:nvCxnSpPr>
        <p:spPr>
          <a:xfrm>
            <a:off x="3880853" y="2784586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A5780A97-8377-4F14-B7A3-F7F683B7DE63}"/>
              </a:ext>
            </a:extLst>
          </p:cNvPr>
          <p:cNvSpPr/>
          <p:nvPr/>
        </p:nvSpPr>
        <p:spPr>
          <a:xfrm>
            <a:off x="5003119" y="2403981"/>
            <a:ext cx="1357878" cy="7461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8931536A-8B82-4FDC-8A1A-15981D8BDDB2}"/>
              </a:ext>
            </a:extLst>
          </p:cNvPr>
          <p:cNvCxnSpPr>
            <a:cxnSpLocks/>
          </p:cNvCxnSpPr>
          <p:nvPr/>
        </p:nvCxnSpPr>
        <p:spPr>
          <a:xfrm>
            <a:off x="2252334" y="2784586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7C720105-E7C6-4815-B180-31E0E7DEB313}"/>
              </a:ext>
            </a:extLst>
          </p:cNvPr>
          <p:cNvCxnSpPr>
            <a:cxnSpLocks/>
          </p:cNvCxnSpPr>
          <p:nvPr/>
        </p:nvCxnSpPr>
        <p:spPr>
          <a:xfrm>
            <a:off x="4570772" y="280556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D38B7963-E78C-40CB-81EA-2AB6BCB7E92B}"/>
              </a:ext>
            </a:extLst>
          </p:cNvPr>
          <p:cNvCxnSpPr>
            <a:cxnSpLocks/>
          </p:cNvCxnSpPr>
          <p:nvPr/>
        </p:nvCxnSpPr>
        <p:spPr>
          <a:xfrm>
            <a:off x="6360997" y="280556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387D4EA2-284A-49BD-A497-60D58AE3DE48}"/>
              </a:ext>
            </a:extLst>
          </p:cNvPr>
          <p:cNvGrpSpPr/>
          <p:nvPr/>
        </p:nvGrpSpPr>
        <p:grpSpPr>
          <a:xfrm>
            <a:off x="841440" y="2403981"/>
            <a:ext cx="1298984" cy="680810"/>
            <a:chOff x="4005606" y="5533027"/>
            <a:chExt cx="1757324" cy="929291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0422FCC4-6589-484F-970D-8178EBD6B3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E476ED52-1110-4FB4-B33D-53CB9D3920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A57F50FB-94EA-4A1D-982C-1C3DBBF029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A52541BE-AC2D-4E2C-A7EF-86506D688513}"/>
              </a:ext>
            </a:extLst>
          </p:cNvPr>
          <p:cNvGrpSpPr/>
          <p:nvPr/>
        </p:nvGrpSpPr>
        <p:grpSpPr>
          <a:xfrm>
            <a:off x="6892713" y="2444181"/>
            <a:ext cx="1298984" cy="680810"/>
            <a:chOff x="4005606" y="5533027"/>
            <a:chExt cx="1757324" cy="929291"/>
          </a:xfrm>
        </p:grpSpPr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40E8D095-E860-4580-95A0-A3C533582C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DCB884C6-F8FA-48E7-8596-07A1D3C204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627E52DC-7D49-49DF-8EF6-CBDC5ADCE8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D86146A-C707-4DD3-800F-6EE84A240850}"/>
              </a:ext>
            </a:extLst>
          </p:cNvPr>
          <p:cNvSpPr txBox="1"/>
          <p:nvPr/>
        </p:nvSpPr>
        <p:spPr>
          <a:xfrm>
            <a:off x="442723" y="2976320"/>
            <a:ext cx="2070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dirty="0">
                <a:solidFill>
                  <a:prstClr val="black"/>
                </a:solidFill>
                <a:ea typeface="新細明體" panose="02020500000000000000" pitchFamily="18" charset="-120"/>
                <a:cs typeface="Times New Roman" panose="02020603050405020304" pitchFamily="18" charset="0"/>
              </a:rPr>
              <a:t>input audio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FE603FAF-A91B-4A50-BBC1-11DB1CF52B6A}"/>
              </a:ext>
            </a:extLst>
          </p:cNvPr>
          <p:cNvSpPr txBox="1"/>
          <p:nvPr/>
        </p:nvSpPr>
        <p:spPr>
          <a:xfrm>
            <a:off x="6610730" y="2976320"/>
            <a:ext cx="1962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</a:rPr>
              <a:t>reconstructed </a:t>
            </a:r>
          </a:p>
        </p:txBody>
      </p:sp>
      <p:pic>
        <p:nvPicPr>
          <p:cNvPr id="43" name="圖片 42">
            <a:extLst>
              <a:ext uri="{FF2B5EF4-FFF2-40B4-BE49-F238E27FC236}">
                <a16:creationId xmlns:a16="http://schemas.microsoft.com/office/drawing/2014/main" id="{82561F39-0D3E-43BC-AC05-79655877E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7033" y="1889943"/>
            <a:ext cx="249575" cy="925149"/>
          </a:xfrm>
          <a:prstGeom prst="rect">
            <a:avLst/>
          </a:prstGeom>
        </p:spPr>
      </p:pic>
      <p:pic>
        <p:nvPicPr>
          <p:cNvPr id="44" name="圖片 43">
            <a:extLst>
              <a:ext uri="{FF2B5EF4-FFF2-40B4-BE49-F238E27FC236}">
                <a16:creationId xmlns:a16="http://schemas.microsoft.com/office/drawing/2014/main" id="{9AA72DA1-6DCB-450A-A9DB-77F0D4E712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17033" y="2824617"/>
            <a:ext cx="249575" cy="925149"/>
          </a:xfrm>
          <a:prstGeom prst="rect">
            <a:avLst/>
          </a:prstGeom>
        </p:spPr>
      </p:pic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CB1D2512-0688-40CF-A1DE-7A3BB68EB45B}"/>
              </a:ext>
            </a:extLst>
          </p:cNvPr>
          <p:cNvCxnSpPr>
            <a:cxnSpLocks/>
          </p:cNvCxnSpPr>
          <p:nvPr/>
        </p:nvCxnSpPr>
        <p:spPr>
          <a:xfrm flipV="1">
            <a:off x="4566608" y="1889943"/>
            <a:ext cx="350743" cy="389098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94D5BA36-7AD9-4167-9BEC-665BC663DA95}"/>
              </a:ext>
            </a:extLst>
          </p:cNvPr>
          <p:cNvCxnSpPr>
            <a:cxnSpLocks/>
          </p:cNvCxnSpPr>
          <p:nvPr/>
        </p:nvCxnSpPr>
        <p:spPr>
          <a:xfrm>
            <a:off x="4566608" y="3332094"/>
            <a:ext cx="335003" cy="41767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64514985-4340-4AFB-952E-43FBAE26D4FD}"/>
              </a:ext>
            </a:extLst>
          </p:cNvPr>
          <p:cNvSpPr txBox="1"/>
          <p:nvPr/>
        </p:nvSpPr>
        <p:spPr>
          <a:xfrm>
            <a:off x="4917351" y="3518933"/>
            <a:ext cx="4315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</a:rPr>
              <a:t>speaker information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B1E6F09A-8869-4E21-91B6-88285F9BC46B}"/>
              </a:ext>
            </a:extLst>
          </p:cNvPr>
          <p:cNvSpPr/>
          <p:nvPr/>
        </p:nvSpPr>
        <p:spPr>
          <a:xfrm>
            <a:off x="4901611" y="1622827"/>
            <a:ext cx="28312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cs typeface="Times New Roman" panose="02020603050405020304" pitchFamily="18" charset="0"/>
              </a:rPr>
              <a:t>phonetic information</a:t>
            </a:r>
            <a:endParaRPr lang="zh-TW" altLang="en-US" sz="2400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1DF3E941-F968-4AF4-BBE6-9A0DE3DEC059}"/>
              </a:ext>
            </a:extLst>
          </p:cNvPr>
          <p:cNvSpPr/>
          <p:nvPr/>
        </p:nvSpPr>
        <p:spPr>
          <a:xfrm>
            <a:off x="2689896" y="4316710"/>
            <a:ext cx="1199763" cy="74596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 1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9EED6492-3CD0-4CC8-9AD6-1F0F2638ABD4}"/>
              </a:ext>
            </a:extLst>
          </p:cNvPr>
          <p:cNvCxnSpPr>
            <a:cxnSpLocks/>
          </p:cNvCxnSpPr>
          <p:nvPr/>
        </p:nvCxnSpPr>
        <p:spPr>
          <a:xfrm>
            <a:off x="3889659" y="4696856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071E0999-3767-4ABC-8F34-939D3DA12D60}"/>
              </a:ext>
            </a:extLst>
          </p:cNvPr>
          <p:cNvSpPr/>
          <p:nvPr/>
        </p:nvSpPr>
        <p:spPr>
          <a:xfrm>
            <a:off x="5003119" y="4814631"/>
            <a:ext cx="1357878" cy="7461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3CA019F6-AAD6-433C-90B0-712594FC6B07}"/>
              </a:ext>
            </a:extLst>
          </p:cNvPr>
          <p:cNvCxnSpPr>
            <a:cxnSpLocks/>
          </p:cNvCxnSpPr>
          <p:nvPr/>
        </p:nvCxnSpPr>
        <p:spPr>
          <a:xfrm flipV="1">
            <a:off x="2252003" y="4696856"/>
            <a:ext cx="441484" cy="457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85CC61EE-1992-4440-8492-117A8322C140}"/>
              </a:ext>
            </a:extLst>
          </p:cNvPr>
          <p:cNvCxnSpPr>
            <a:cxnSpLocks/>
          </p:cNvCxnSpPr>
          <p:nvPr/>
        </p:nvCxnSpPr>
        <p:spPr>
          <a:xfrm>
            <a:off x="4570772" y="521621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>
            <a:extLst>
              <a:ext uri="{FF2B5EF4-FFF2-40B4-BE49-F238E27FC236}">
                <a16:creationId xmlns:a16="http://schemas.microsoft.com/office/drawing/2014/main" id="{8CC4B739-FD45-4C02-8E46-E97804C71FD7}"/>
              </a:ext>
            </a:extLst>
          </p:cNvPr>
          <p:cNvCxnSpPr>
            <a:cxnSpLocks/>
          </p:cNvCxnSpPr>
          <p:nvPr/>
        </p:nvCxnSpPr>
        <p:spPr>
          <a:xfrm>
            <a:off x="6360997" y="521621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群組 56">
            <a:extLst>
              <a:ext uri="{FF2B5EF4-FFF2-40B4-BE49-F238E27FC236}">
                <a16:creationId xmlns:a16="http://schemas.microsoft.com/office/drawing/2014/main" id="{0D74375B-67A6-4D07-8ACC-E225BF6EE7B9}"/>
              </a:ext>
            </a:extLst>
          </p:cNvPr>
          <p:cNvGrpSpPr/>
          <p:nvPr/>
        </p:nvGrpSpPr>
        <p:grpSpPr>
          <a:xfrm>
            <a:off x="841109" y="4814631"/>
            <a:ext cx="1298984" cy="680810"/>
            <a:chOff x="4005606" y="5533027"/>
            <a:chExt cx="1757324" cy="929291"/>
          </a:xfrm>
        </p:grpSpPr>
        <p:pic>
          <p:nvPicPr>
            <p:cNvPr id="58" name="Picture 2">
              <a:extLst>
                <a:ext uri="{FF2B5EF4-FFF2-40B4-BE49-F238E27FC236}">
                  <a16:creationId xmlns:a16="http://schemas.microsoft.com/office/drawing/2014/main" id="{3B1FACFC-21D3-4CE3-BA50-5512A28115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Picture 2">
              <a:extLst>
                <a:ext uri="{FF2B5EF4-FFF2-40B4-BE49-F238E27FC236}">
                  <a16:creationId xmlns:a16="http://schemas.microsoft.com/office/drawing/2014/main" id="{B787C52B-51BA-4B99-9C41-8E0582E298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Picture 2">
              <a:extLst>
                <a:ext uri="{FF2B5EF4-FFF2-40B4-BE49-F238E27FC236}">
                  <a16:creationId xmlns:a16="http://schemas.microsoft.com/office/drawing/2014/main" id="{E937ABE5-36FF-4096-9D57-56A6585E59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1" name="群組 60">
            <a:extLst>
              <a:ext uri="{FF2B5EF4-FFF2-40B4-BE49-F238E27FC236}">
                <a16:creationId xmlns:a16="http://schemas.microsoft.com/office/drawing/2014/main" id="{BDAD2F7B-EBCF-47D0-B928-61C64AD343F1}"/>
              </a:ext>
            </a:extLst>
          </p:cNvPr>
          <p:cNvGrpSpPr/>
          <p:nvPr/>
        </p:nvGrpSpPr>
        <p:grpSpPr>
          <a:xfrm>
            <a:off x="6892713" y="4854831"/>
            <a:ext cx="1298984" cy="680810"/>
            <a:chOff x="4005606" y="5533027"/>
            <a:chExt cx="1757324" cy="929291"/>
          </a:xfrm>
        </p:grpSpPr>
        <p:pic>
          <p:nvPicPr>
            <p:cNvPr id="62" name="Picture 2">
              <a:extLst>
                <a:ext uri="{FF2B5EF4-FFF2-40B4-BE49-F238E27FC236}">
                  <a16:creationId xmlns:a16="http://schemas.microsoft.com/office/drawing/2014/main" id="{953CA09C-0F29-4D9A-92B3-67C77BF1E6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" name="Picture 2">
              <a:extLst>
                <a:ext uri="{FF2B5EF4-FFF2-40B4-BE49-F238E27FC236}">
                  <a16:creationId xmlns:a16="http://schemas.microsoft.com/office/drawing/2014/main" id="{38D97DB6-02C0-498E-B453-530AF9180F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4" name="Picture 2">
              <a:extLst>
                <a:ext uri="{FF2B5EF4-FFF2-40B4-BE49-F238E27FC236}">
                  <a16:creationId xmlns:a16="http://schemas.microsoft.com/office/drawing/2014/main" id="{31F8E317-1589-47B4-8FBC-1527940A79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C2FFBDBA-6B90-48B9-9831-57412F8ADE5C}"/>
              </a:ext>
            </a:extLst>
          </p:cNvPr>
          <p:cNvSpPr txBox="1"/>
          <p:nvPr/>
        </p:nvSpPr>
        <p:spPr>
          <a:xfrm>
            <a:off x="6610730" y="5386970"/>
            <a:ext cx="1962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</a:rPr>
              <a:t>reconstructed </a:t>
            </a:r>
          </a:p>
        </p:txBody>
      </p:sp>
      <p:pic>
        <p:nvPicPr>
          <p:cNvPr id="67" name="圖片 66">
            <a:extLst>
              <a:ext uri="{FF2B5EF4-FFF2-40B4-BE49-F238E27FC236}">
                <a16:creationId xmlns:a16="http://schemas.microsoft.com/office/drawing/2014/main" id="{A785F74E-0632-45D1-AA37-BAF4FD087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481" y="4227115"/>
            <a:ext cx="249575" cy="925149"/>
          </a:xfrm>
          <a:prstGeom prst="rect">
            <a:avLst/>
          </a:prstGeom>
        </p:spPr>
      </p:pic>
      <p:pic>
        <p:nvPicPr>
          <p:cNvPr id="68" name="圖片 67">
            <a:extLst>
              <a:ext uri="{FF2B5EF4-FFF2-40B4-BE49-F238E27FC236}">
                <a16:creationId xmlns:a16="http://schemas.microsoft.com/office/drawing/2014/main" id="{C2742F43-201B-4AD1-A386-780F50121DC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17033" y="5235267"/>
            <a:ext cx="249575" cy="925149"/>
          </a:xfrm>
          <a:prstGeom prst="rect">
            <a:avLst/>
          </a:prstGeom>
        </p:spPr>
      </p:pic>
      <p:cxnSp>
        <p:nvCxnSpPr>
          <p:cNvPr id="69" name="直線單箭頭接點 68">
            <a:extLst>
              <a:ext uri="{FF2B5EF4-FFF2-40B4-BE49-F238E27FC236}">
                <a16:creationId xmlns:a16="http://schemas.microsoft.com/office/drawing/2014/main" id="{2513DDBF-4759-4D80-A8F9-578BB29E717F}"/>
              </a:ext>
            </a:extLst>
          </p:cNvPr>
          <p:cNvCxnSpPr>
            <a:cxnSpLocks/>
          </p:cNvCxnSpPr>
          <p:nvPr/>
        </p:nvCxnSpPr>
        <p:spPr>
          <a:xfrm flipV="1">
            <a:off x="4566608" y="4300593"/>
            <a:ext cx="350743" cy="389098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單箭頭接點 69">
            <a:extLst>
              <a:ext uri="{FF2B5EF4-FFF2-40B4-BE49-F238E27FC236}">
                <a16:creationId xmlns:a16="http://schemas.microsoft.com/office/drawing/2014/main" id="{F2F6DCE5-E181-48B0-B251-470D2C0156FB}"/>
              </a:ext>
            </a:extLst>
          </p:cNvPr>
          <p:cNvCxnSpPr>
            <a:cxnSpLocks/>
          </p:cNvCxnSpPr>
          <p:nvPr/>
        </p:nvCxnSpPr>
        <p:spPr>
          <a:xfrm>
            <a:off x="4566608" y="5742744"/>
            <a:ext cx="335003" cy="41767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0BC17F50-E5B3-4A40-AAC7-F8FFCCC387F3}"/>
              </a:ext>
            </a:extLst>
          </p:cNvPr>
          <p:cNvSpPr txBox="1"/>
          <p:nvPr/>
        </p:nvSpPr>
        <p:spPr>
          <a:xfrm>
            <a:off x="4917351" y="5929583"/>
            <a:ext cx="4315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</a:rPr>
              <a:t>speaker information</a:t>
            </a: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1F0FE2EA-8378-41EE-AFC0-EC03C16C9BEE}"/>
              </a:ext>
            </a:extLst>
          </p:cNvPr>
          <p:cNvSpPr/>
          <p:nvPr/>
        </p:nvSpPr>
        <p:spPr>
          <a:xfrm>
            <a:off x="4901611" y="4033477"/>
            <a:ext cx="28312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cs typeface="Times New Roman" panose="02020603050405020304" pitchFamily="18" charset="0"/>
              </a:rPr>
              <a:t>phonetic information</a:t>
            </a:r>
            <a:endParaRPr lang="zh-TW" altLang="en-US" sz="2400" dirty="0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6056745D-A7DA-4FD8-8C98-E2D36ABB35DF}"/>
              </a:ext>
            </a:extLst>
          </p:cNvPr>
          <p:cNvSpPr/>
          <p:nvPr/>
        </p:nvSpPr>
        <p:spPr>
          <a:xfrm>
            <a:off x="2680759" y="5350254"/>
            <a:ext cx="1199763" cy="74596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 2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74" name="直線單箭頭接點 73">
            <a:extLst>
              <a:ext uri="{FF2B5EF4-FFF2-40B4-BE49-F238E27FC236}">
                <a16:creationId xmlns:a16="http://schemas.microsoft.com/office/drawing/2014/main" id="{DDC920E8-AB60-4330-8707-A2DBED2A4515}"/>
              </a:ext>
            </a:extLst>
          </p:cNvPr>
          <p:cNvCxnSpPr>
            <a:cxnSpLocks/>
          </p:cNvCxnSpPr>
          <p:nvPr/>
        </p:nvCxnSpPr>
        <p:spPr>
          <a:xfrm>
            <a:off x="3880522" y="5730400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單箭頭接點 74">
            <a:extLst>
              <a:ext uri="{FF2B5EF4-FFF2-40B4-BE49-F238E27FC236}">
                <a16:creationId xmlns:a16="http://schemas.microsoft.com/office/drawing/2014/main" id="{F01F55D6-CD7F-4518-BB08-253ABA1F054C}"/>
              </a:ext>
            </a:extLst>
          </p:cNvPr>
          <p:cNvCxnSpPr>
            <a:cxnSpLocks/>
          </p:cNvCxnSpPr>
          <p:nvPr/>
        </p:nvCxnSpPr>
        <p:spPr>
          <a:xfrm>
            <a:off x="2252003" y="5154815"/>
            <a:ext cx="432347" cy="5755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3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9" grpId="0"/>
      <p:bldP spid="20" grpId="0"/>
      <p:bldP spid="49" grpId="0"/>
      <p:bldP spid="48" grpId="0"/>
      <p:bldP spid="51" grpId="0" animBg="1"/>
      <p:bldP spid="53" grpId="0" animBg="1"/>
      <p:bldP spid="66" grpId="0"/>
      <p:bldP spid="71" grpId="0"/>
      <p:bldP spid="72" grpId="0"/>
      <p:bldP spid="7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C56605-D132-4DC7-A0E3-6CBAA3F9E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Feature Disentangle</a:t>
            </a:r>
            <a:br>
              <a:rPr lang="en-US" altLang="zh-TW" dirty="0"/>
            </a:br>
            <a:r>
              <a:rPr lang="en-US" altLang="zh-TW" dirty="0"/>
              <a:t>- Voice Conversion  </a:t>
            </a:r>
            <a:endParaRPr lang="zh-TW" altLang="en-US" dirty="0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B1FA0014-F3D9-4105-AAB5-64C739845A80}"/>
              </a:ext>
            </a:extLst>
          </p:cNvPr>
          <p:cNvGrpSpPr/>
          <p:nvPr/>
        </p:nvGrpSpPr>
        <p:grpSpPr>
          <a:xfrm>
            <a:off x="349768" y="2512747"/>
            <a:ext cx="1298984" cy="680810"/>
            <a:chOff x="4005606" y="5533027"/>
            <a:chExt cx="1757324" cy="929291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6F6BC227-F649-40B0-BF65-CB3DAC8B15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ECE23B63-68FF-44CA-A68E-3F03345E6A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FFB79FB7-1549-4FC4-82F7-70B753341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8" name="圖片 7">
            <a:extLst>
              <a:ext uri="{FF2B5EF4-FFF2-40B4-BE49-F238E27FC236}">
                <a16:creationId xmlns:a16="http://schemas.microsoft.com/office/drawing/2014/main" id="{FB013D02-63EA-471C-9653-C5E66FB60F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41" y="1899327"/>
            <a:ext cx="643583" cy="599319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9540ED8E-A4D3-48E9-A17B-2ABED4F99D85}"/>
              </a:ext>
            </a:extLst>
          </p:cNvPr>
          <p:cNvSpPr txBox="1"/>
          <p:nvPr/>
        </p:nvSpPr>
        <p:spPr>
          <a:xfrm>
            <a:off x="266885" y="3083863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66178AE0-AAC2-4EC7-902F-E46B81A3E321}"/>
              </a:ext>
            </a:extLst>
          </p:cNvPr>
          <p:cNvGrpSpPr/>
          <p:nvPr/>
        </p:nvGrpSpPr>
        <p:grpSpPr>
          <a:xfrm>
            <a:off x="317300" y="5005412"/>
            <a:ext cx="1298984" cy="680810"/>
            <a:chOff x="4005606" y="5533027"/>
            <a:chExt cx="1757324" cy="929291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07CA6039-6313-4A9E-A715-4EB1C53A0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6AFCEF66-0C56-420C-8A3D-E6CFC7428E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D249C808-A120-4D96-85F5-7C220F0516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5" name="圖片 14">
            <a:extLst>
              <a:ext uri="{FF2B5EF4-FFF2-40B4-BE49-F238E27FC236}">
                <a16:creationId xmlns:a16="http://schemas.microsoft.com/office/drawing/2014/main" id="{B4C98C10-E601-496B-B3AE-7BEB7E36D8A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AA6F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62" y="4413260"/>
            <a:ext cx="643583" cy="599319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188D4BE3-EC24-41B5-9587-1A4B10F11FAF}"/>
              </a:ext>
            </a:extLst>
          </p:cNvPr>
          <p:cNvSpPr txBox="1"/>
          <p:nvPr/>
        </p:nvSpPr>
        <p:spPr>
          <a:xfrm>
            <a:off x="354841" y="5501114"/>
            <a:ext cx="129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Hello</a:t>
            </a:r>
            <a:endParaRPr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C6BB2A2-C0AA-4B9D-AC3C-6299DE77D8F1}"/>
              </a:ext>
            </a:extLst>
          </p:cNvPr>
          <p:cNvSpPr/>
          <p:nvPr/>
        </p:nvSpPr>
        <p:spPr>
          <a:xfrm>
            <a:off x="2197671" y="2507826"/>
            <a:ext cx="1199763" cy="74596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3086DC8B-6BDD-43D5-8756-60CB00ADA89F}"/>
              </a:ext>
            </a:extLst>
          </p:cNvPr>
          <p:cNvCxnSpPr>
            <a:cxnSpLocks/>
          </p:cNvCxnSpPr>
          <p:nvPr/>
        </p:nvCxnSpPr>
        <p:spPr>
          <a:xfrm>
            <a:off x="3397434" y="2887972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2909A688-3585-4988-99C3-7391C9EBA54B}"/>
              </a:ext>
            </a:extLst>
          </p:cNvPr>
          <p:cNvCxnSpPr>
            <a:cxnSpLocks/>
          </p:cNvCxnSpPr>
          <p:nvPr/>
        </p:nvCxnSpPr>
        <p:spPr>
          <a:xfrm>
            <a:off x="1768915" y="2887972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圖片 24">
            <a:extLst>
              <a:ext uri="{FF2B5EF4-FFF2-40B4-BE49-F238E27FC236}">
                <a16:creationId xmlns:a16="http://schemas.microsoft.com/office/drawing/2014/main" id="{BBF3C6BC-F3D0-48E7-9C7D-1F26CD64E2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3614" y="1993329"/>
            <a:ext cx="249575" cy="925149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30244CD8-2B93-496D-9E69-0C32E44FF08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33614" y="2928003"/>
            <a:ext cx="249575" cy="925149"/>
          </a:xfrm>
          <a:prstGeom prst="rect">
            <a:avLst/>
          </a:prstGeom>
        </p:spPr>
      </p:pic>
      <p:sp>
        <p:nvSpPr>
          <p:cNvPr id="29" name="文字方塊 28">
            <a:extLst>
              <a:ext uri="{FF2B5EF4-FFF2-40B4-BE49-F238E27FC236}">
                <a16:creationId xmlns:a16="http://schemas.microsoft.com/office/drawing/2014/main" id="{D370E5E7-E518-4530-8D62-A30D1FF0243A}"/>
              </a:ext>
            </a:extLst>
          </p:cNvPr>
          <p:cNvSpPr txBox="1"/>
          <p:nvPr/>
        </p:nvSpPr>
        <p:spPr>
          <a:xfrm>
            <a:off x="4032257" y="2133860"/>
            <a:ext cx="974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3EF70BF4-DD4E-414B-800C-BDB8C7AD89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189" y="3059009"/>
            <a:ext cx="643583" cy="599319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43197320-97CA-4C1F-AC5F-120A64ACB9F1}"/>
              </a:ext>
            </a:extLst>
          </p:cNvPr>
          <p:cNvSpPr/>
          <p:nvPr/>
        </p:nvSpPr>
        <p:spPr>
          <a:xfrm>
            <a:off x="2197671" y="4940261"/>
            <a:ext cx="1199763" cy="74596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240F622B-9C53-4658-9612-8FE932BCA898}"/>
              </a:ext>
            </a:extLst>
          </p:cNvPr>
          <p:cNvCxnSpPr>
            <a:cxnSpLocks/>
          </p:cNvCxnSpPr>
          <p:nvPr/>
        </p:nvCxnSpPr>
        <p:spPr>
          <a:xfrm>
            <a:off x="3397434" y="532040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A8D59833-E28B-4F29-9DFA-8ECDC758DF5D}"/>
              </a:ext>
            </a:extLst>
          </p:cNvPr>
          <p:cNvCxnSpPr>
            <a:cxnSpLocks/>
          </p:cNvCxnSpPr>
          <p:nvPr/>
        </p:nvCxnSpPr>
        <p:spPr>
          <a:xfrm>
            <a:off x="1768915" y="532040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圖片 33">
            <a:extLst>
              <a:ext uri="{FF2B5EF4-FFF2-40B4-BE49-F238E27FC236}">
                <a16:creationId xmlns:a16="http://schemas.microsoft.com/office/drawing/2014/main" id="{B27B46C3-B502-4398-A260-1D0AE8306E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3614" y="4425764"/>
            <a:ext cx="249575" cy="925149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AD0094CC-6F44-4B89-895C-4CB922B7A76A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33614" y="5360438"/>
            <a:ext cx="249575" cy="925149"/>
          </a:xfrm>
          <a:prstGeom prst="rect">
            <a:avLst/>
          </a:prstGeom>
        </p:spPr>
      </p:pic>
      <p:sp>
        <p:nvSpPr>
          <p:cNvPr id="38" name="文字方塊 37">
            <a:extLst>
              <a:ext uri="{FF2B5EF4-FFF2-40B4-BE49-F238E27FC236}">
                <a16:creationId xmlns:a16="http://schemas.microsoft.com/office/drawing/2014/main" id="{63C54905-E51A-4003-B6EA-4C622D9FC4EC}"/>
              </a:ext>
            </a:extLst>
          </p:cNvPr>
          <p:cNvSpPr txBox="1"/>
          <p:nvPr/>
        </p:nvSpPr>
        <p:spPr>
          <a:xfrm>
            <a:off x="3792013" y="4685900"/>
            <a:ext cx="129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Hello</a:t>
            </a:r>
            <a:endParaRPr lang="zh-TW" altLang="en-US" dirty="0"/>
          </a:p>
        </p:txBody>
      </p:sp>
      <p:pic>
        <p:nvPicPr>
          <p:cNvPr id="39" name="圖片 38">
            <a:extLst>
              <a:ext uri="{FF2B5EF4-FFF2-40B4-BE49-F238E27FC236}">
                <a16:creationId xmlns:a16="http://schemas.microsoft.com/office/drawing/2014/main" id="{151BA860-48DC-467D-B357-4EBFB9014C7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AA6F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713" y="5523352"/>
            <a:ext cx="643583" cy="599319"/>
          </a:xfrm>
          <a:prstGeom prst="rect">
            <a:avLst/>
          </a:prstGeom>
        </p:spPr>
      </p:pic>
      <p:sp>
        <p:nvSpPr>
          <p:cNvPr id="40" name="矩形 39">
            <a:extLst>
              <a:ext uri="{FF2B5EF4-FFF2-40B4-BE49-F238E27FC236}">
                <a16:creationId xmlns:a16="http://schemas.microsoft.com/office/drawing/2014/main" id="{740D7ED3-0349-437E-AF81-6CBFAEC7AD13}"/>
              </a:ext>
            </a:extLst>
          </p:cNvPr>
          <p:cNvSpPr/>
          <p:nvPr/>
        </p:nvSpPr>
        <p:spPr>
          <a:xfrm>
            <a:off x="5612707" y="2488533"/>
            <a:ext cx="1357878" cy="7461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837B0120-763A-4206-AEEF-9615E76124A3}"/>
              </a:ext>
            </a:extLst>
          </p:cNvPr>
          <p:cNvGrpSpPr/>
          <p:nvPr/>
        </p:nvGrpSpPr>
        <p:grpSpPr>
          <a:xfrm>
            <a:off x="7550668" y="2538147"/>
            <a:ext cx="1298984" cy="680810"/>
            <a:chOff x="4005606" y="5533027"/>
            <a:chExt cx="1757324" cy="929291"/>
          </a:xfrm>
        </p:grpSpPr>
        <p:pic>
          <p:nvPicPr>
            <p:cNvPr id="42" name="Picture 2">
              <a:extLst>
                <a:ext uri="{FF2B5EF4-FFF2-40B4-BE49-F238E27FC236}">
                  <a16:creationId xmlns:a16="http://schemas.microsoft.com/office/drawing/2014/main" id="{1C7E62AC-B024-42D1-BD98-02F036BCFF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Picture 2">
              <a:extLst>
                <a:ext uri="{FF2B5EF4-FFF2-40B4-BE49-F238E27FC236}">
                  <a16:creationId xmlns:a16="http://schemas.microsoft.com/office/drawing/2014/main" id="{C1E3C8E1-ADE0-41FA-81C1-553D6ABD01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Picture 2">
              <a:extLst>
                <a:ext uri="{FF2B5EF4-FFF2-40B4-BE49-F238E27FC236}">
                  <a16:creationId xmlns:a16="http://schemas.microsoft.com/office/drawing/2014/main" id="{53D7DACD-04C0-45BD-A68B-7104C2AD68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5" name="圖片 44">
            <a:extLst>
              <a:ext uri="{FF2B5EF4-FFF2-40B4-BE49-F238E27FC236}">
                <a16:creationId xmlns:a16="http://schemas.microsoft.com/office/drawing/2014/main" id="{E6B74B55-C1EC-4C2A-A738-9ACA9DE4B3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1041" y="1924727"/>
            <a:ext cx="643583" cy="599319"/>
          </a:xfrm>
          <a:prstGeom prst="rect">
            <a:avLst/>
          </a:prstGeom>
        </p:spPr>
      </p:pic>
      <p:sp>
        <p:nvSpPr>
          <p:cNvPr id="46" name="文字方塊 45">
            <a:extLst>
              <a:ext uri="{FF2B5EF4-FFF2-40B4-BE49-F238E27FC236}">
                <a16:creationId xmlns:a16="http://schemas.microsoft.com/office/drawing/2014/main" id="{42B48F69-FFEC-4401-8CA1-9FCFAB34C0F6}"/>
              </a:ext>
            </a:extLst>
          </p:cNvPr>
          <p:cNvSpPr txBox="1"/>
          <p:nvPr/>
        </p:nvSpPr>
        <p:spPr>
          <a:xfrm>
            <a:off x="7467785" y="3109263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080DDF2F-4075-4949-A10D-CBC4320F0DEB}"/>
              </a:ext>
            </a:extLst>
          </p:cNvPr>
          <p:cNvCxnSpPr>
            <a:cxnSpLocks/>
          </p:cNvCxnSpPr>
          <p:nvPr/>
        </p:nvCxnSpPr>
        <p:spPr>
          <a:xfrm>
            <a:off x="6970585" y="2892068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D69336E9-6EB2-4011-9E9A-D46A734D1A4C}"/>
              </a:ext>
            </a:extLst>
          </p:cNvPr>
          <p:cNvCxnSpPr>
            <a:cxnSpLocks/>
          </p:cNvCxnSpPr>
          <p:nvPr/>
        </p:nvCxnSpPr>
        <p:spPr>
          <a:xfrm>
            <a:off x="5251098" y="2868706"/>
            <a:ext cx="4020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>
            <a:extLst>
              <a:ext uri="{FF2B5EF4-FFF2-40B4-BE49-F238E27FC236}">
                <a16:creationId xmlns:a16="http://schemas.microsoft.com/office/drawing/2014/main" id="{0F1C6CBB-B6BD-404C-B8D7-842822223338}"/>
              </a:ext>
            </a:extLst>
          </p:cNvPr>
          <p:cNvCxnSpPr>
            <a:cxnSpLocks/>
          </p:cNvCxnSpPr>
          <p:nvPr/>
        </p:nvCxnSpPr>
        <p:spPr>
          <a:xfrm>
            <a:off x="5237484" y="2345978"/>
            <a:ext cx="0" cy="111336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C3573D8D-D4C3-44E8-9BF6-58D757049889}"/>
              </a:ext>
            </a:extLst>
          </p:cNvPr>
          <p:cNvCxnSpPr>
            <a:cxnSpLocks/>
          </p:cNvCxnSpPr>
          <p:nvPr/>
        </p:nvCxnSpPr>
        <p:spPr>
          <a:xfrm>
            <a:off x="5006481" y="3453195"/>
            <a:ext cx="24461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AC6ADA05-E370-47A6-869F-EFF95DC23741}"/>
              </a:ext>
            </a:extLst>
          </p:cNvPr>
          <p:cNvCxnSpPr>
            <a:cxnSpLocks/>
          </p:cNvCxnSpPr>
          <p:nvPr/>
        </p:nvCxnSpPr>
        <p:spPr>
          <a:xfrm>
            <a:off x="4992867" y="2365228"/>
            <a:ext cx="24461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367FFAA1-3290-47CF-AC97-0210F5278C4E}"/>
              </a:ext>
            </a:extLst>
          </p:cNvPr>
          <p:cNvSpPr/>
          <p:nvPr/>
        </p:nvSpPr>
        <p:spPr>
          <a:xfrm>
            <a:off x="5588451" y="4901619"/>
            <a:ext cx="1357878" cy="7461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0B402CAA-5F76-4FB8-863C-B182870C7865}"/>
              </a:ext>
            </a:extLst>
          </p:cNvPr>
          <p:cNvCxnSpPr>
            <a:cxnSpLocks/>
          </p:cNvCxnSpPr>
          <p:nvPr/>
        </p:nvCxnSpPr>
        <p:spPr>
          <a:xfrm>
            <a:off x="6946329" y="5305154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3ADA65F4-740A-4F76-A09F-2CACFF133BE0}"/>
              </a:ext>
            </a:extLst>
          </p:cNvPr>
          <p:cNvCxnSpPr>
            <a:cxnSpLocks/>
          </p:cNvCxnSpPr>
          <p:nvPr/>
        </p:nvCxnSpPr>
        <p:spPr>
          <a:xfrm>
            <a:off x="5226842" y="5281792"/>
            <a:ext cx="4020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單箭頭接點 67">
            <a:extLst>
              <a:ext uri="{FF2B5EF4-FFF2-40B4-BE49-F238E27FC236}">
                <a16:creationId xmlns:a16="http://schemas.microsoft.com/office/drawing/2014/main" id="{5456FD12-C4D1-4483-8023-A2232AE26973}"/>
              </a:ext>
            </a:extLst>
          </p:cNvPr>
          <p:cNvCxnSpPr>
            <a:cxnSpLocks/>
          </p:cNvCxnSpPr>
          <p:nvPr/>
        </p:nvCxnSpPr>
        <p:spPr>
          <a:xfrm>
            <a:off x="5213228" y="4759064"/>
            <a:ext cx="0" cy="111336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單箭頭接點 68">
            <a:extLst>
              <a:ext uri="{FF2B5EF4-FFF2-40B4-BE49-F238E27FC236}">
                <a16:creationId xmlns:a16="http://schemas.microsoft.com/office/drawing/2014/main" id="{407BB1B3-2EF8-473E-99FA-00580DCB1FC5}"/>
              </a:ext>
            </a:extLst>
          </p:cNvPr>
          <p:cNvCxnSpPr>
            <a:cxnSpLocks/>
          </p:cNvCxnSpPr>
          <p:nvPr/>
        </p:nvCxnSpPr>
        <p:spPr>
          <a:xfrm>
            <a:off x="4982225" y="5866281"/>
            <a:ext cx="24461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單箭頭接點 69">
            <a:extLst>
              <a:ext uri="{FF2B5EF4-FFF2-40B4-BE49-F238E27FC236}">
                <a16:creationId xmlns:a16="http://schemas.microsoft.com/office/drawing/2014/main" id="{C96E667C-D847-4066-AE02-DB338D06569A}"/>
              </a:ext>
            </a:extLst>
          </p:cNvPr>
          <p:cNvCxnSpPr>
            <a:cxnSpLocks/>
          </p:cNvCxnSpPr>
          <p:nvPr/>
        </p:nvCxnSpPr>
        <p:spPr>
          <a:xfrm>
            <a:off x="4968611" y="4778314"/>
            <a:ext cx="24461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群組 70">
            <a:extLst>
              <a:ext uri="{FF2B5EF4-FFF2-40B4-BE49-F238E27FC236}">
                <a16:creationId xmlns:a16="http://schemas.microsoft.com/office/drawing/2014/main" id="{D16F46AF-F27E-408D-9093-A234309F26C0}"/>
              </a:ext>
            </a:extLst>
          </p:cNvPr>
          <p:cNvGrpSpPr/>
          <p:nvPr/>
        </p:nvGrpSpPr>
        <p:grpSpPr>
          <a:xfrm>
            <a:off x="7549625" y="4967378"/>
            <a:ext cx="1298984" cy="680810"/>
            <a:chOff x="4005606" y="5533027"/>
            <a:chExt cx="1757324" cy="929291"/>
          </a:xfrm>
        </p:grpSpPr>
        <p:pic>
          <p:nvPicPr>
            <p:cNvPr id="72" name="Picture 2">
              <a:extLst>
                <a:ext uri="{FF2B5EF4-FFF2-40B4-BE49-F238E27FC236}">
                  <a16:creationId xmlns:a16="http://schemas.microsoft.com/office/drawing/2014/main" id="{47794408-6F35-4699-A7E6-AD85A22C5D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3" name="Picture 2">
              <a:extLst>
                <a:ext uri="{FF2B5EF4-FFF2-40B4-BE49-F238E27FC236}">
                  <a16:creationId xmlns:a16="http://schemas.microsoft.com/office/drawing/2014/main" id="{1A9CE475-F669-4F0A-9F36-0C11DF962D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2">
              <a:extLst>
                <a:ext uri="{FF2B5EF4-FFF2-40B4-BE49-F238E27FC236}">
                  <a16:creationId xmlns:a16="http://schemas.microsoft.com/office/drawing/2014/main" id="{BA1202C4-B1DE-4BC6-B2CE-E0C829187A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5" name="圖片 74">
            <a:extLst>
              <a:ext uri="{FF2B5EF4-FFF2-40B4-BE49-F238E27FC236}">
                <a16:creationId xmlns:a16="http://schemas.microsoft.com/office/drawing/2014/main" id="{A6B14CC1-7DC0-43BA-BD27-107D9616680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AA6F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187" y="4375226"/>
            <a:ext cx="643583" cy="599319"/>
          </a:xfrm>
          <a:prstGeom prst="rect">
            <a:avLst/>
          </a:prstGeom>
        </p:spPr>
      </p:pic>
      <p:sp>
        <p:nvSpPr>
          <p:cNvPr id="76" name="文字方塊 75">
            <a:extLst>
              <a:ext uri="{FF2B5EF4-FFF2-40B4-BE49-F238E27FC236}">
                <a16:creationId xmlns:a16="http://schemas.microsoft.com/office/drawing/2014/main" id="{7C9876C6-9E8F-4AC9-B956-8F2AEA297437}"/>
              </a:ext>
            </a:extLst>
          </p:cNvPr>
          <p:cNvSpPr txBox="1"/>
          <p:nvPr/>
        </p:nvSpPr>
        <p:spPr>
          <a:xfrm>
            <a:off x="7587166" y="5463080"/>
            <a:ext cx="129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Hello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84967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C56605-D132-4DC7-A0E3-6CBAA3F9E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Feature Disentangle</a:t>
            </a:r>
            <a:br>
              <a:rPr lang="en-US" altLang="zh-TW" dirty="0"/>
            </a:br>
            <a:r>
              <a:rPr lang="en-US" altLang="zh-TW" dirty="0"/>
              <a:t>- Voice Conversion  </a:t>
            </a:r>
            <a:endParaRPr lang="zh-TW" altLang="en-US" dirty="0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B1FA0014-F3D9-4105-AAB5-64C739845A80}"/>
              </a:ext>
            </a:extLst>
          </p:cNvPr>
          <p:cNvGrpSpPr/>
          <p:nvPr/>
        </p:nvGrpSpPr>
        <p:grpSpPr>
          <a:xfrm>
            <a:off x="349768" y="2512747"/>
            <a:ext cx="1298984" cy="680810"/>
            <a:chOff x="4005606" y="5533027"/>
            <a:chExt cx="1757324" cy="929291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6F6BC227-F649-40B0-BF65-CB3DAC8B15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ECE23B63-68FF-44CA-A68E-3F03345E6A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FFB79FB7-1549-4FC4-82F7-70B753341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8" name="圖片 7">
            <a:extLst>
              <a:ext uri="{FF2B5EF4-FFF2-40B4-BE49-F238E27FC236}">
                <a16:creationId xmlns:a16="http://schemas.microsoft.com/office/drawing/2014/main" id="{FB013D02-63EA-471C-9653-C5E66FB60F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41" y="1899327"/>
            <a:ext cx="643583" cy="599319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9540ED8E-A4D3-48E9-A17B-2ABED4F99D85}"/>
              </a:ext>
            </a:extLst>
          </p:cNvPr>
          <p:cNvSpPr txBox="1"/>
          <p:nvPr/>
        </p:nvSpPr>
        <p:spPr>
          <a:xfrm>
            <a:off x="266885" y="3083863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66178AE0-AAC2-4EC7-902F-E46B81A3E321}"/>
              </a:ext>
            </a:extLst>
          </p:cNvPr>
          <p:cNvGrpSpPr/>
          <p:nvPr/>
        </p:nvGrpSpPr>
        <p:grpSpPr>
          <a:xfrm>
            <a:off x="317300" y="5005412"/>
            <a:ext cx="1298984" cy="680810"/>
            <a:chOff x="4005606" y="5533027"/>
            <a:chExt cx="1757324" cy="929291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07CA6039-6313-4A9E-A715-4EB1C53A0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6AFCEF66-0C56-420C-8A3D-E6CFC7428E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D249C808-A120-4D96-85F5-7C220F0516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5" name="圖片 14">
            <a:extLst>
              <a:ext uri="{FF2B5EF4-FFF2-40B4-BE49-F238E27FC236}">
                <a16:creationId xmlns:a16="http://schemas.microsoft.com/office/drawing/2014/main" id="{B4C98C10-E601-496B-B3AE-7BEB7E36D8A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AA6F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62" y="4413260"/>
            <a:ext cx="643583" cy="599319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188D4BE3-EC24-41B5-9587-1A4B10F11FAF}"/>
              </a:ext>
            </a:extLst>
          </p:cNvPr>
          <p:cNvSpPr txBox="1"/>
          <p:nvPr/>
        </p:nvSpPr>
        <p:spPr>
          <a:xfrm>
            <a:off x="354841" y="5501114"/>
            <a:ext cx="129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Hello</a:t>
            </a:r>
            <a:endParaRPr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C6BB2A2-C0AA-4B9D-AC3C-6299DE77D8F1}"/>
              </a:ext>
            </a:extLst>
          </p:cNvPr>
          <p:cNvSpPr/>
          <p:nvPr/>
        </p:nvSpPr>
        <p:spPr>
          <a:xfrm>
            <a:off x="2197671" y="2507826"/>
            <a:ext cx="1199763" cy="74596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3086DC8B-6BDD-43D5-8756-60CB00ADA89F}"/>
              </a:ext>
            </a:extLst>
          </p:cNvPr>
          <p:cNvCxnSpPr>
            <a:cxnSpLocks/>
          </p:cNvCxnSpPr>
          <p:nvPr/>
        </p:nvCxnSpPr>
        <p:spPr>
          <a:xfrm>
            <a:off x="3397434" y="2887972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2909A688-3585-4988-99C3-7391C9EBA54B}"/>
              </a:ext>
            </a:extLst>
          </p:cNvPr>
          <p:cNvCxnSpPr>
            <a:cxnSpLocks/>
          </p:cNvCxnSpPr>
          <p:nvPr/>
        </p:nvCxnSpPr>
        <p:spPr>
          <a:xfrm>
            <a:off x="1768915" y="2887972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圖片 24">
            <a:extLst>
              <a:ext uri="{FF2B5EF4-FFF2-40B4-BE49-F238E27FC236}">
                <a16:creationId xmlns:a16="http://schemas.microsoft.com/office/drawing/2014/main" id="{BBF3C6BC-F3D0-48E7-9C7D-1F26CD64E2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3614" y="1993329"/>
            <a:ext cx="249575" cy="925149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30244CD8-2B93-496D-9E69-0C32E44FF08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33614" y="2928003"/>
            <a:ext cx="249575" cy="925149"/>
          </a:xfrm>
          <a:prstGeom prst="rect">
            <a:avLst/>
          </a:prstGeom>
        </p:spPr>
      </p:pic>
      <p:sp>
        <p:nvSpPr>
          <p:cNvPr id="29" name="文字方塊 28">
            <a:extLst>
              <a:ext uri="{FF2B5EF4-FFF2-40B4-BE49-F238E27FC236}">
                <a16:creationId xmlns:a16="http://schemas.microsoft.com/office/drawing/2014/main" id="{D370E5E7-E518-4530-8D62-A30D1FF0243A}"/>
              </a:ext>
            </a:extLst>
          </p:cNvPr>
          <p:cNvSpPr txBox="1"/>
          <p:nvPr/>
        </p:nvSpPr>
        <p:spPr>
          <a:xfrm>
            <a:off x="4032257" y="2133860"/>
            <a:ext cx="974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3EF70BF4-DD4E-414B-800C-BDB8C7AD89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189" y="3059009"/>
            <a:ext cx="643583" cy="599319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43197320-97CA-4C1F-AC5F-120A64ACB9F1}"/>
              </a:ext>
            </a:extLst>
          </p:cNvPr>
          <p:cNvSpPr/>
          <p:nvPr/>
        </p:nvSpPr>
        <p:spPr>
          <a:xfrm>
            <a:off x="2197671" y="4940261"/>
            <a:ext cx="1199763" cy="74596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240F622B-9C53-4658-9612-8FE932BCA898}"/>
              </a:ext>
            </a:extLst>
          </p:cNvPr>
          <p:cNvCxnSpPr>
            <a:cxnSpLocks/>
          </p:cNvCxnSpPr>
          <p:nvPr/>
        </p:nvCxnSpPr>
        <p:spPr>
          <a:xfrm>
            <a:off x="3397434" y="532040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A8D59833-E28B-4F29-9DFA-8ECDC758DF5D}"/>
              </a:ext>
            </a:extLst>
          </p:cNvPr>
          <p:cNvCxnSpPr>
            <a:cxnSpLocks/>
          </p:cNvCxnSpPr>
          <p:nvPr/>
        </p:nvCxnSpPr>
        <p:spPr>
          <a:xfrm>
            <a:off x="1768915" y="532040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圖片 33">
            <a:extLst>
              <a:ext uri="{FF2B5EF4-FFF2-40B4-BE49-F238E27FC236}">
                <a16:creationId xmlns:a16="http://schemas.microsoft.com/office/drawing/2014/main" id="{B27B46C3-B502-4398-A260-1D0AE8306E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3614" y="4425764"/>
            <a:ext cx="249575" cy="925149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AD0094CC-6F44-4B89-895C-4CB922B7A76A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33614" y="5360438"/>
            <a:ext cx="249575" cy="925149"/>
          </a:xfrm>
          <a:prstGeom prst="rect">
            <a:avLst/>
          </a:prstGeom>
        </p:spPr>
      </p:pic>
      <p:sp>
        <p:nvSpPr>
          <p:cNvPr id="38" name="文字方塊 37">
            <a:extLst>
              <a:ext uri="{FF2B5EF4-FFF2-40B4-BE49-F238E27FC236}">
                <a16:creationId xmlns:a16="http://schemas.microsoft.com/office/drawing/2014/main" id="{63C54905-E51A-4003-B6EA-4C622D9FC4EC}"/>
              </a:ext>
            </a:extLst>
          </p:cNvPr>
          <p:cNvSpPr txBox="1"/>
          <p:nvPr/>
        </p:nvSpPr>
        <p:spPr>
          <a:xfrm>
            <a:off x="3792013" y="4685900"/>
            <a:ext cx="129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Hello</a:t>
            </a:r>
            <a:endParaRPr lang="zh-TW" altLang="en-US" dirty="0"/>
          </a:p>
        </p:txBody>
      </p:sp>
      <p:pic>
        <p:nvPicPr>
          <p:cNvPr id="39" name="圖片 38">
            <a:extLst>
              <a:ext uri="{FF2B5EF4-FFF2-40B4-BE49-F238E27FC236}">
                <a16:creationId xmlns:a16="http://schemas.microsoft.com/office/drawing/2014/main" id="{151BA860-48DC-467D-B357-4EBFB9014C7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AA6F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713" y="5523352"/>
            <a:ext cx="643583" cy="599319"/>
          </a:xfrm>
          <a:prstGeom prst="rect">
            <a:avLst/>
          </a:prstGeom>
        </p:spPr>
      </p:pic>
      <p:sp>
        <p:nvSpPr>
          <p:cNvPr id="59" name="矩形 58">
            <a:extLst>
              <a:ext uri="{FF2B5EF4-FFF2-40B4-BE49-F238E27FC236}">
                <a16:creationId xmlns:a16="http://schemas.microsoft.com/office/drawing/2014/main" id="{367FFAA1-3290-47CF-AC97-0210F5278C4E}"/>
              </a:ext>
            </a:extLst>
          </p:cNvPr>
          <p:cNvSpPr/>
          <p:nvPr/>
        </p:nvSpPr>
        <p:spPr>
          <a:xfrm>
            <a:off x="6715309" y="3559630"/>
            <a:ext cx="1357878" cy="7461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0B402CAA-5F76-4FB8-863C-B182870C7865}"/>
              </a:ext>
            </a:extLst>
          </p:cNvPr>
          <p:cNvCxnSpPr>
            <a:cxnSpLocks/>
          </p:cNvCxnSpPr>
          <p:nvPr/>
        </p:nvCxnSpPr>
        <p:spPr>
          <a:xfrm rot="5400000">
            <a:off x="7213244" y="4543103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3ADA65F4-740A-4F76-A09F-2CACFF133BE0}"/>
              </a:ext>
            </a:extLst>
          </p:cNvPr>
          <p:cNvCxnSpPr>
            <a:cxnSpLocks/>
          </p:cNvCxnSpPr>
          <p:nvPr/>
        </p:nvCxnSpPr>
        <p:spPr>
          <a:xfrm>
            <a:off x="6313273" y="3951944"/>
            <a:ext cx="4020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群組 2">
            <a:extLst>
              <a:ext uri="{FF2B5EF4-FFF2-40B4-BE49-F238E27FC236}">
                <a16:creationId xmlns:a16="http://schemas.microsoft.com/office/drawing/2014/main" id="{9C62C12D-C134-4EC1-90D1-92FA0E57FEE0}"/>
              </a:ext>
            </a:extLst>
          </p:cNvPr>
          <p:cNvGrpSpPr/>
          <p:nvPr/>
        </p:nvGrpSpPr>
        <p:grpSpPr>
          <a:xfrm>
            <a:off x="5379732" y="3007545"/>
            <a:ext cx="257543" cy="1851969"/>
            <a:chOff x="5246861" y="3055774"/>
            <a:chExt cx="257543" cy="1851969"/>
          </a:xfrm>
        </p:grpSpPr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A1E935E8-BF9D-42DD-9D82-DD0E01AA70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54829" y="3055774"/>
              <a:ext cx="249575" cy="925149"/>
            </a:xfrm>
            <a:prstGeom prst="rect">
              <a:avLst/>
            </a:prstGeom>
          </p:spPr>
        </p:pic>
        <p:pic>
          <p:nvPicPr>
            <p:cNvPr id="56" name="圖片 55">
              <a:extLst>
                <a:ext uri="{FF2B5EF4-FFF2-40B4-BE49-F238E27FC236}">
                  <a16:creationId xmlns:a16="http://schemas.microsoft.com/office/drawing/2014/main" id="{A5D012CD-AB7C-4B47-88E2-DD18C7B4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246861" y="3982594"/>
              <a:ext cx="249575" cy="925149"/>
            </a:xfrm>
            <a:prstGeom prst="rect">
              <a:avLst/>
            </a:prstGeom>
          </p:spPr>
        </p:pic>
      </p:grp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D30E525B-C679-494B-A8AB-38487D23916F}"/>
              </a:ext>
            </a:extLst>
          </p:cNvPr>
          <p:cNvSpPr txBox="1"/>
          <p:nvPr/>
        </p:nvSpPr>
        <p:spPr>
          <a:xfrm>
            <a:off x="5637275" y="3146953"/>
            <a:ext cx="974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pic>
        <p:nvPicPr>
          <p:cNvPr id="63" name="圖片 62">
            <a:extLst>
              <a:ext uri="{FF2B5EF4-FFF2-40B4-BE49-F238E27FC236}">
                <a16:creationId xmlns:a16="http://schemas.microsoft.com/office/drawing/2014/main" id="{9BCF2DC8-3E79-425D-BD34-3FE13BA3CCA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AA6F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808" y="4044599"/>
            <a:ext cx="643583" cy="599319"/>
          </a:xfrm>
          <a:prstGeom prst="rect">
            <a:avLst/>
          </a:prstGeom>
        </p:spPr>
      </p:pic>
      <p:grpSp>
        <p:nvGrpSpPr>
          <p:cNvPr id="64" name="群組 63">
            <a:extLst>
              <a:ext uri="{FF2B5EF4-FFF2-40B4-BE49-F238E27FC236}">
                <a16:creationId xmlns:a16="http://schemas.microsoft.com/office/drawing/2014/main" id="{4FD9BEF0-F7CB-46D9-AFBE-C51B0F90FC40}"/>
              </a:ext>
            </a:extLst>
          </p:cNvPr>
          <p:cNvGrpSpPr/>
          <p:nvPr/>
        </p:nvGrpSpPr>
        <p:grpSpPr>
          <a:xfrm>
            <a:off x="6715309" y="5372601"/>
            <a:ext cx="1298984" cy="680810"/>
            <a:chOff x="4005606" y="5533027"/>
            <a:chExt cx="1757324" cy="929291"/>
          </a:xfrm>
        </p:grpSpPr>
        <p:pic>
          <p:nvPicPr>
            <p:cNvPr id="65" name="Picture 2">
              <a:extLst>
                <a:ext uri="{FF2B5EF4-FFF2-40B4-BE49-F238E27FC236}">
                  <a16:creationId xmlns:a16="http://schemas.microsoft.com/office/drawing/2014/main" id="{4CF8A61F-6500-40F2-810A-2B0F4D50AE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7" name="Picture 2">
              <a:extLst>
                <a:ext uri="{FF2B5EF4-FFF2-40B4-BE49-F238E27FC236}">
                  <a16:creationId xmlns:a16="http://schemas.microsoft.com/office/drawing/2014/main" id="{7536FF9F-EE1B-4325-8F68-57F9940BB6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8" name="Picture 2">
              <a:extLst>
                <a:ext uri="{FF2B5EF4-FFF2-40B4-BE49-F238E27FC236}">
                  <a16:creationId xmlns:a16="http://schemas.microsoft.com/office/drawing/2014/main" id="{8711A1D9-124B-40DD-A7B7-DD8378BB54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9" name="圖片 78">
            <a:extLst>
              <a:ext uri="{FF2B5EF4-FFF2-40B4-BE49-F238E27FC236}">
                <a16:creationId xmlns:a16="http://schemas.microsoft.com/office/drawing/2014/main" id="{F9507E69-CCC0-4A2A-B926-372C6CD9F67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AA6F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871" y="4780449"/>
            <a:ext cx="643583" cy="599319"/>
          </a:xfrm>
          <a:prstGeom prst="rect">
            <a:avLst/>
          </a:prstGeom>
        </p:spPr>
      </p:pic>
      <p:sp>
        <p:nvSpPr>
          <p:cNvPr id="80" name="文字方塊 79">
            <a:extLst>
              <a:ext uri="{FF2B5EF4-FFF2-40B4-BE49-F238E27FC236}">
                <a16:creationId xmlns:a16="http://schemas.microsoft.com/office/drawing/2014/main" id="{15C14FE6-B190-4FF2-B7E5-405625A3331B}"/>
              </a:ext>
            </a:extLst>
          </p:cNvPr>
          <p:cNvSpPr txBox="1"/>
          <p:nvPr/>
        </p:nvSpPr>
        <p:spPr>
          <a:xfrm>
            <a:off x="6715309" y="5938005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3F025D3C-3699-421B-87F8-D6B7A8139E41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4874823" y="2498646"/>
            <a:ext cx="512877" cy="9714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>
            <a:extLst>
              <a:ext uri="{FF2B5EF4-FFF2-40B4-BE49-F238E27FC236}">
                <a16:creationId xmlns:a16="http://schemas.microsoft.com/office/drawing/2014/main" id="{0377BF58-346A-48C9-A6BB-B3C517E4D4B6}"/>
              </a:ext>
            </a:extLst>
          </p:cNvPr>
          <p:cNvCxnSpPr>
            <a:cxnSpLocks/>
            <a:endCxn id="56" idx="1"/>
          </p:cNvCxnSpPr>
          <p:nvPr/>
        </p:nvCxnSpPr>
        <p:spPr>
          <a:xfrm flipV="1">
            <a:off x="4726772" y="4396940"/>
            <a:ext cx="652960" cy="14542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959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2D8909-8569-4585-9A32-CC823B181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Feature Disentangle</a:t>
            </a:r>
            <a:br>
              <a:rPr lang="en-US" altLang="zh-TW" dirty="0"/>
            </a:br>
            <a:r>
              <a:rPr lang="en-US" altLang="zh-TW" dirty="0"/>
              <a:t>- Voice Conversion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9EEC1D1-1ED5-42E6-918E-0ABB1D2F6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The same sentence has different impact when it is said by different people.</a:t>
            </a:r>
            <a:endParaRPr lang="zh-TW" altLang="en-US" dirty="0"/>
          </a:p>
        </p:txBody>
      </p:sp>
      <p:pic>
        <p:nvPicPr>
          <p:cNvPr id="4" name="Picture 2" descr="ç¸éåç">
            <a:extLst>
              <a:ext uri="{FF2B5EF4-FFF2-40B4-BE49-F238E27FC236}">
                <a16:creationId xmlns:a16="http://schemas.microsoft.com/office/drawing/2014/main" id="{EBC424B7-CA2A-40F0-A619-266ACA861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728" y="3482999"/>
            <a:ext cx="736598" cy="736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2B28B74-8B5C-4A46-BDA5-D4E77F32F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619" y="3222868"/>
            <a:ext cx="1055700" cy="1073426"/>
          </a:xfrm>
          <a:prstGeom prst="rect">
            <a:avLst/>
          </a:prstGeom>
        </p:spPr>
      </p:pic>
      <p:sp>
        <p:nvSpPr>
          <p:cNvPr id="6" name="語音泡泡: 圓角矩形 5">
            <a:extLst>
              <a:ext uri="{FF2B5EF4-FFF2-40B4-BE49-F238E27FC236}">
                <a16:creationId xmlns:a16="http://schemas.microsoft.com/office/drawing/2014/main" id="{6B4979F6-28B2-48B2-AE7C-C31D1C94EA55}"/>
              </a:ext>
            </a:extLst>
          </p:cNvPr>
          <p:cNvSpPr/>
          <p:nvPr/>
        </p:nvSpPr>
        <p:spPr>
          <a:xfrm>
            <a:off x="3416485" y="2801937"/>
            <a:ext cx="2488758" cy="804867"/>
          </a:xfrm>
          <a:prstGeom prst="wedgeRoundRectCallout">
            <a:avLst>
              <a:gd name="adj1" fmla="val -68437"/>
              <a:gd name="adj2" fmla="val 6158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Do you want to study a PhD?</a:t>
            </a:r>
            <a:endParaRPr lang="zh-TW" altLang="en-US" sz="2400" dirty="0"/>
          </a:p>
        </p:txBody>
      </p:sp>
      <p:sp>
        <p:nvSpPr>
          <p:cNvPr id="7" name="語音泡泡: 圓角矩形 6">
            <a:extLst>
              <a:ext uri="{FF2B5EF4-FFF2-40B4-BE49-F238E27FC236}">
                <a16:creationId xmlns:a16="http://schemas.microsoft.com/office/drawing/2014/main" id="{126DF6B6-0ECC-4CC5-AB9E-29DD8930007E}"/>
              </a:ext>
            </a:extLst>
          </p:cNvPr>
          <p:cNvSpPr/>
          <p:nvPr/>
        </p:nvSpPr>
        <p:spPr>
          <a:xfrm>
            <a:off x="3819804" y="3769174"/>
            <a:ext cx="2488758" cy="528373"/>
          </a:xfrm>
          <a:prstGeom prst="wedgeRoundRectCallout">
            <a:avLst>
              <a:gd name="adj1" fmla="val 66068"/>
              <a:gd name="adj2" fmla="val -43960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Go away!</a:t>
            </a:r>
            <a:endParaRPr lang="zh-TW" altLang="en-US" sz="24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F92EA40-A83F-4AEE-AA2F-EB8B724876C4}"/>
              </a:ext>
            </a:extLst>
          </p:cNvPr>
          <p:cNvSpPr txBox="1"/>
          <p:nvPr/>
        </p:nvSpPr>
        <p:spPr>
          <a:xfrm>
            <a:off x="7225125" y="3694113"/>
            <a:ext cx="1290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Student</a:t>
            </a:r>
            <a:endParaRPr lang="zh-TW" altLang="en-US" sz="2400" dirty="0"/>
          </a:p>
        </p:txBody>
      </p:sp>
      <p:pic>
        <p:nvPicPr>
          <p:cNvPr id="9" name="Picture 2" descr="ç¸éåç">
            <a:extLst>
              <a:ext uri="{FF2B5EF4-FFF2-40B4-BE49-F238E27FC236}">
                <a16:creationId xmlns:a16="http://schemas.microsoft.com/office/drawing/2014/main" id="{A94551CE-F5F1-4849-A2EC-0C8344649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229" y="5273755"/>
            <a:ext cx="736598" cy="736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87D8900D-95E0-428A-9A96-93357088239F}"/>
              </a:ext>
            </a:extLst>
          </p:cNvPr>
          <p:cNvSpPr txBox="1"/>
          <p:nvPr/>
        </p:nvSpPr>
        <p:spPr>
          <a:xfrm>
            <a:off x="7192626" y="5484869"/>
            <a:ext cx="1290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Student</a:t>
            </a:r>
            <a:endParaRPr lang="zh-TW" altLang="en-US" sz="2400" dirty="0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2DF10FD1-0D39-4220-A0F7-0DC432BA90B8}"/>
              </a:ext>
            </a:extLst>
          </p:cNvPr>
          <p:cNvGrpSpPr/>
          <p:nvPr/>
        </p:nvGrpSpPr>
        <p:grpSpPr>
          <a:xfrm>
            <a:off x="3844972" y="5648590"/>
            <a:ext cx="2488758" cy="528373"/>
            <a:chOff x="3487116" y="4066250"/>
            <a:chExt cx="2488758" cy="528373"/>
          </a:xfrm>
        </p:grpSpPr>
        <p:sp>
          <p:nvSpPr>
            <p:cNvPr id="11" name="語音泡泡: 圓角矩形 10">
              <a:extLst>
                <a:ext uri="{FF2B5EF4-FFF2-40B4-BE49-F238E27FC236}">
                  <a16:creationId xmlns:a16="http://schemas.microsoft.com/office/drawing/2014/main" id="{2B53D9EE-188D-4137-9306-82FE3DDA7690}"/>
                </a:ext>
              </a:extLst>
            </p:cNvPr>
            <p:cNvSpPr/>
            <p:nvPr/>
          </p:nvSpPr>
          <p:spPr>
            <a:xfrm>
              <a:off x="3487116" y="4066250"/>
              <a:ext cx="2488758" cy="528373"/>
            </a:xfrm>
            <a:prstGeom prst="wedgeRoundRectCallout">
              <a:avLst>
                <a:gd name="adj1" fmla="val 63512"/>
                <a:gd name="adj2" fmla="val -57504"/>
                <a:gd name="adj3" fmla="val 16667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400" dirty="0"/>
            </a:p>
          </p:txBody>
        </p:sp>
        <p:grpSp>
          <p:nvGrpSpPr>
            <p:cNvPr id="12" name="群組 11">
              <a:extLst>
                <a:ext uri="{FF2B5EF4-FFF2-40B4-BE49-F238E27FC236}">
                  <a16:creationId xmlns:a16="http://schemas.microsoft.com/office/drawing/2014/main" id="{AFA23B50-715B-42B8-AE1A-E938D35C84EC}"/>
                </a:ext>
              </a:extLst>
            </p:cNvPr>
            <p:cNvGrpSpPr/>
            <p:nvPr/>
          </p:nvGrpSpPr>
          <p:grpSpPr>
            <a:xfrm>
              <a:off x="3630802" y="4106443"/>
              <a:ext cx="2227993" cy="442623"/>
              <a:chOff x="3723861" y="4152000"/>
              <a:chExt cx="2227993" cy="442623"/>
            </a:xfrm>
          </p:grpSpPr>
          <p:pic>
            <p:nvPicPr>
              <p:cNvPr id="1036" name="Picture 12" descr="ç¸éåç">
                <a:extLst>
                  <a:ext uri="{FF2B5EF4-FFF2-40B4-BE49-F238E27FC236}">
                    <a16:creationId xmlns:a16="http://schemas.microsoft.com/office/drawing/2014/main" id="{0BBEF5A9-AAEC-429A-A71A-12B2EA8207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23861" y="4152000"/>
                <a:ext cx="442623" cy="442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12" descr="ç¸éåç">
                <a:extLst>
                  <a:ext uri="{FF2B5EF4-FFF2-40B4-BE49-F238E27FC236}">
                    <a16:creationId xmlns:a16="http://schemas.microsoft.com/office/drawing/2014/main" id="{066DF070-57E1-4068-8602-3D9D1452F7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0203" y="4152000"/>
                <a:ext cx="442623" cy="442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12" descr="ç¸éåç">
                <a:extLst>
                  <a:ext uri="{FF2B5EF4-FFF2-40B4-BE49-F238E27FC236}">
                    <a16:creationId xmlns:a16="http://schemas.microsoft.com/office/drawing/2014/main" id="{D864D186-365A-461F-84D8-91276780A5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16545" y="4152000"/>
                <a:ext cx="442623" cy="442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" name="Picture 12" descr="ç¸éåç">
                <a:extLst>
                  <a:ext uri="{FF2B5EF4-FFF2-40B4-BE49-F238E27FC236}">
                    <a16:creationId xmlns:a16="http://schemas.microsoft.com/office/drawing/2014/main" id="{2D596657-DC0C-4505-8166-356CF18B009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62887" y="4152000"/>
                <a:ext cx="442623" cy="442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2" descr="ç¸éåç">
                <a:extLst>
                  <a:ext uri="{FF2B5EF4-FFF2-40B4-BE49-F238E27FC236}">
                    <a16:creationId xmlns:a16="http://schemas.microsoft.com/office/drawing/2014/main" id="{16394849-FE02-48CC-AD37-EDB1E557C6A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09231" y="4152000"/>
                <a:ext cx="442623" cy="442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A3B40234-D353-41F3-81F0-7F9911F06E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6092" y="4710922"/>
            <a:ext cx="1414338" cy="1188600"/>
          </a:xfrm>
          <a:prstGeom prst="rect">
            <a:avLst/>
          </a:prstGeom>
        </p:spPr>
      </p:pic>
      <p:sp>
        <p:nvSpPr>
          <p:cNvPr id="25" name="語音泡泡: 圓角矩形 24">
            <a:extLst>
              <a:ext uri="{FF2B5EF4-FFF2-40B4-BE49-F238E27FC236}">
                <a16:creationId xmlns:a16="http://schemas.microsoft.com/office/drawing/2014/main" id="{8A14BAF1-1D0C-49C2-A667-C130A8B0EC7F}"/>
              </a:ext>
            </a:extLst>
          </p:cNvPr>
          <p:cNvSpPr/>
          <p:nvPr/>
        </p:nvSpPr>
        <p:spPr>
          <a:xfrm>
            <a:off x="3416485" y="4621239"/>
            <a:ext cx="2488758" cy="804867"/>
          </a:xfrm>
          <a:prstGeom prst="wedgeRoundRectCallout">
            <a:avLst>
              <a:gd name="adj1" fmla="val -68437"/>
              <a:gd name="adj2" fmla="val 3886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Do you want to study a PhD?</a:t>
            </a:r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7D70A98-0954-413C-8AC5-72927A80B116}"/>
              </a:ext>
            </a:extLst>
          </p:cNvPr>
          <p:cNvSpPr/>
          <p:nvPr/>
        </p:nvSpPr>
        <p:spPr>
          <a:xfrm>
            <a:off x="600152" y="4962707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>
                <a:solidFill>
                  <a:srgbClr val="222222"/>
                </a:solidFill>
                <a:latin typeface="Arial" panose="020B0604020202020204" pitchFamily="34" charset="0"/>
              </a:rPr>
              <a:t>新垣結衣</a:t>
            </a:r>
            <a:endParaRPr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FF0607F-644A-4DFC-BB4B-5ECF42145E14}"/>
              </a:ext>
            </a:extLst>
          </p:cNvPr>
          <p:cNvSpPr/>
          <p:nvPr/>
        </p:nvSpPr>
        <p:spPr>
          <a:xfrm>
            <a:off x="415395" y="5295986"/>
            <a:ext cx="1402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222222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(</a:t>
            </a:r>
            <a:r>
              <a:rPr lang="en-US" altLang="zh-TW" dirty="0" err="1">
                <a:solidFill>
                  <a:srgbClr val="222222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Aragaki</a:t>
            </a:r>
            <a:r>
              <a:rPr lang="en-US" altLang="zh-TW" dirty="0">
                <a:solidFill>
                  <a:srgbClr val="222222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 </a:t>
            </a:r>
            <a:r>
              <a:rPr lang="en-US" altLang="zh-TW" dirty="0" err="1">
                <a:solidFill>
                  <a:srgbClr val="222222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Yui</a:t>
            </a:r>
            <a:r>
              <a:rPr lang="en-US" altLang="zh-TW" dirty="0">
                <a:solidFill>
                  <a:srgbClr val="222222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1304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10" grpId="0"/>
      <p:bldP spid="25" grpId="0" animBg="1"/>
      <p:bldP spid="1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15DC18-EAC9-4383-B27E-89456817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Feature Disentangle</a:t>
            </a:r>
            <a:br>
              <a:rPr lang="en-US" altLang="zh-TW" dirty="0"/>
            </a:br>
            <a:r>
              <a:rPr lang="en-US" altLang="zh-TW" dirty="0"/>
              <a:t>- Adversarial Training </a:t>
            </a:r>
            <a:endParaRPr lang="zh-TW" altLang="en-US" dirty="0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C96FD8B7-B2DA-4F8C-A588-2928EBCF54D7}"/>
              </a:ext>
            </a:extLst>
          </p:cNvPr>
          <p:cNvGrpSpPr/>
          <p:nvPr/>
        </p:nvGrpSpPr>
        <p:grpSpPr>
          <a:xfrm>
            <a:off x="320892" y="4216422"/>
            <a:ext cx="1298984" cy="680810"/>
            <a:chOff x="4005606" y="5533027"/>
            <a:chExt cx="1757324" cy="929291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5AF30EFA-C314-42D5-B880-C16368693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CF781AA4-20FF-4906-BE94-D8BE211EA8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BD07914B-9F37-4B9F-90DD-31FCA46927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8" name="圖片 7">
            <a:extLst>
              <a:ext uri="{FF2B5EF4-FFF2-40B4-BE49-F238E27FC236}">
                <a16:creationId xmlns:a16="http://schemas.microsoft.com/office/drawing/2014/main" id="{EE8BA9FC-1A38-422C-AB93-38A4362E32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65" y="3603002"/>
            <a:ext cx="643583" cy="599319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92E00A50-8E2C-4434-8D8D-B620242635AD}"/>
              </a:ext>
            </a:extLst>
          </p:cNvPr>
          <p:cNvSpPr txBox="1"/>
          <p:nvPr/>
        </p:nvSpPr>
        <p:spPr>
          <a:xfrm>
            <a:off x="238009" y="4787538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BCEF74-55CA-4C25-B3DE-683C0AA95DC6}"/>
              </a:ext>
            </a:extLst>
          </p:cNvPr>
          <p:cNvSpPr/>
          <p:nvPr/>
        </p:nvSpPr>
        <p:spPr>
          <a:xfrm>
            <a:off x="2168795" y="4211501"/>
            <a:ext cx="1199763" cy="74596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3BF894D9-1D03-4363-8B2B-40A15EF706DA}"/>
              </a:ext>
            </a:extLst>
          </p:cNvPr>
          <p:cNvCxnSpPr>
            <a:cxnSpLocks/>
          </p:cNvCxnSpPr>
          <p:nvPr/>
        </p:nvCxnSpPr>
        <p:spPr>
          <a:xfrm>
            <a:off x="3368558" y="459164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6DE368CD-0D71-4EA0-9A0B-398CDBFF62A3}"/>
              </a:ext>
            </a:extLst>
          </p:cNvPr>
          <p:cNvCxnSpPr>
            <a:cxnSpLocks/>
          </p:cNvCxnSpPr>
          <p:nvPr/>
        </p:nvCxnSpPr>
        <p:spPr>
          <a:xfrm>
            <a:off x="1740039" y="4591647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圖片 12">
            <a:extLst>
              <a:ext uri="{FF2B5EF4-FFF2-40B4-BE49-F238E27FC236}">
                <a16:creationId xmlns:a16="http://schemas.microsoft.com/office/drawing/2014/main" id="{9D25B8E3-97F0-4621-B3F9-9F28374BDB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4738" y="3697004"/>
            <a:ext cx="249575" cy="925149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3AB23988-4F34-4FFF-9341-EA397D6C1A6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04738" y="4631678"/>
            <a:ext cx="249575" cy="925149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3AAC46DB-2624-4E34-9ADF-AE21774E0A24}"/>
              </a:ext>
            </a:extLst>
          </p:cNvPr>
          <p:cNvSpPr txBox="1"/>
          <p:nvPr/>
        </p:nvSpPr>
        <p:spPr>
          <a:xfrm>
            <a:off x="4003381" y="3837535"/>
            <a:ext cx="974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CBAECD29-AD92-434D-9919-57F89BB68B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313" y="4762684"/>
            <a:ext cx="643583" cy="599319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6B33C0AA-0C6F-4B06-A26C-DE9F6EE3BC6A}"/>
              </a:ext>
            </a:extLst>
          </p:cNvPr>
          <p:cNvSpPr/>
          <p:nvPr/>
        </p:nvSpPr>
        <p:spPr>
          <a:xfrm>
            <a:off x="5583831" y="4192208"/>
            <a:ext cx="1357878" cy="7461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3543836C-6BE1-4970-928C-0B197C8CBA4B}"/>
              </a:ext>
            </a:extLst>
          </p:cNvPr>
          <p:cNvGrpSpPr/>
          <p:nvPr/>
        </p:nvGrpSpPr>
        <p:grpSpPr>
          <a:xfrm>
            <a:off x="7521792" y="4241822"/>
            <a:ext cx="1298984" cy="680810"/>
            <a:chOff x="4005606" y="5533027"/>
            <a:chExt cx="1757324" cy="929291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E30C46D3-6D85-4670-A5A9-FFC5DB67A3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BCC07DC5-196A-4E17-92D9-E829E99251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C89D1CA1-74CD-4F1E-8903-5BA4457F4B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2" name="圖片 21">
            <a:extLst>
              <a:ext uri="{FF2B5EF4-FFF2-40B4-BE49-F238E27FC236}">
                <a16:creationId xmlns:a16="http://schemas.microsoft.com/office/drawing/2014/main" id="{DB9C3282-84D7-4B7B-8C8D-C18531D9EE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165" y="3628402"/>
            <a:ext cx="643583" cy="599319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F26AC3CF-2E23-439D-8725-7ABBB6C14B90}"/>
              </a:ext>
            </a:extLst>
          </p:cNvPr>
          <p:cNvSpPr txBox="1"/>
          <p:nvPr/>
        </p:nvSpPr>
        <p:spPr>
          <a:xfrm>
            <a:off x="7438909" y="4812938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1AFE2070-4EFE-43D3-813F-E28CF361D098}"/>
              </a:ext>
            </a:extLst>
          </p:cNvPr>
          <p:cNvCxnSpPr>
            <a:cxnSpLocks/>
          </p:cNvCxnSpPr>
          <p:nvPr/>
        </p:nvCxnSpPr>
        <p:spPr>
          <a:xfrm>
            <a:off x="6941709" y="4595743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39EB37E1-FA5F-4494-873E-FE774532996D}"/>
              </a:ext>
            </a:extLst>
          </p:cNvPr>
          <p:cNvCxnSpPr>
            <a:cxnSpLocks/>
          </p:cNvCxnSpPr>
          <p:nvPr/>
        </p:nvCxnSpPr>
        <p:spPr>
          <a:xfrm>
            <a:off x="5222222" y="4572381"/>
            <a:ext cx="4020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E293A47A-A3E2-4AF2-B7E2-FAA6B4FA931F}"/>
              </a:ext>
            </a:extLst>
          </p:cNvPr>
          <p:cNvCxnSpPr>
            <a:cxnSpLocks/>
          </p:cNvCxnSpPr>
          <p:nvPr/>
        </p:nvCxnSpPr>
        <p:spPr>
          <a:xfrm>
            <a:off x="5208608" y="4049653"/>
            <a:ext cx="0" cy="111336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33A2AAD7-6ACF-46FB-9EC3-A48A49F7EC1A}"/>
              </a:ext>
            </a:extLst>
          </p:cNvPr>
          <p:cNvCxnSpPr>
            <a:cxnSpLocks/>
          </p:cNvCxnSpPr>
          <p:nvPr/>
        </p:nvCxnSpPr>
        <p:spPr>
          <a:xfrm>
            <a:off x="4977605" y="5156870"/>
            <a:ext cx="24461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07C03EDF-5EF4-445B-8DE2-3CFB53CF25BE}"/>
              </a:ext>
            </a:extLst>
          </p:cNvPr>
          <p:cNvCxnSpPr>
            <a:cxnSpLocks/>
          </p:cNvCxnSpPr>
          <p:nvPr/>
        </p:nvCxnSpPr>
        <p:spPr>
          <a:xfrm>
            <a:off x="4963991" y="4068903"/>
            <a:ext cx="24461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67D72BA3-92FE-43D6-88F2-F9D513A5EA23}"/>
              </a:ext>
            </a:extLst>
          </p:cNvPr>
          <p:cNvSpPr/>
          <p:nvPr/>
        </p:nvSpPr>
        <p:spPr>
          <a:xfrm>
            <a:off x="4977605" y="2261710"/>
            <a:ext cx="1357878" cy="74612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Speaker</a:t>
            </a:r>
          </a:p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Classifier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7AB4F3DB-F4B3-4B84-8109-7B9D3759F27C}"/>
              </a:ext>
            </a:extLst>
          </p:cNvPr>
          <p:cNvCxnSpPr>
            <a:cxnSpLocks/>
          </p:cNvCxnSpPr>
          <p:nvPr/>
        </p:nvCxnSpPr>
        <p:spPr>
          <a:xfrm>
            <a:off x="6335483" y="2634773"/>
            <a:ext cx="4020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圖片 30">
            <a:extLst>
              <a:ext uri="{FF2B5EF4-FFF2-40B4-BE49-F238E27FC236}">
                <a16:creationId xmlns:a16="http://schemas.microsoft.com/office/drawing/2014/main" id="{F5569FFD-9E9D-47F7-AA0E-34AD749BFF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238" y="2296312"/>
            <a:ext cx="643583" cy="599319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928B0269-4D8F-4B13-A0F7-47751674832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CAA6F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533" y="2253626"/>
            <a:ext cx="680741" cy="633921"/>
          </a:xfrm>
          <a:prstGeom prst="rect">
            <a:avLst/>
          </a:prstGeom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1CE18C41-A020-4AD6-BD20-93CD3B5E96DF}"/>
              </a:ext>
            </a:extLst>
          </p:cNvPr>
          <p:cNvSpPr txBox="1"/>
          <p:nvPr/>
        </p:nvSpPr>
        <p:spPr>
          <a:xfrm>
            <a:off x="7107029" y="2461363"/>
            <a:ext cx="974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or</a:t>
            </a:r>
            <a:endParaRPr lang="zh-TW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CA2EF94-934E-4B0D-8BBC-303EEC7E5EE9}"/>
              </a:ext>
            </a:extLst>
          </p:cNvPr>
          <p:cNvSpPr/>
          <p:nvPr/>
        </p:nvSpPr>
        <p:spPr>
          <a:xfrm>
            <a:off x="3759331" y="3706518"/>
            <a:ext cx="1191046" cy="9251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6C8A68FA-E4A0-46D2-9FF5-722AE4217982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4370982" y="2634773"/>
            <a:ext cx="60662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0EA2694C-7FB0-4019-9DF6-5C6814427AF5}"/>
              </a:ext>
            </a:extLst>
          </p:cNvPr>
          <p:cNvCxnSpPr>
            <a:cxnSpLocks/>
          </p:cNvCxnSpPr>
          <p:nvPr/>
        </p:nvCxnSpPr>
        <p:spPr>
          <a:xfrm>
            <a:off x="4370982" y="2622026"/>
            <a:ext cx="0" cy="111336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2EC30CE0-8E9E-4E3D-9B12-CC0B20CE1637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2768677" y="3007837"/>
            <a:ext cx="0" cy="1203664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F3245D13-1F78-4F0C-84D1-37825A2FC04F}"/>
              </a:ext>
            </a:extLst>
          </p:cNvPr>
          <p:cNvSpPr txBox="1"/>
          <p:nvPr/>
        </p:nvSpPr>
        <p:spPr>
          <a:xfrm>
            <a:off x="1644774" y="2183037"/>
            <a:ext cx="24581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Learn to fool the speaker classifier</a:t>
            </a:r>
            <a:endParaRPr lang="zh-TW" altLang="en-US" sz="2400" dirty="0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ECEFB757-40E6-4E2F-8F33-FA1781BA794C}"/>
              </a:ext>
            </a:extLst>
          </p:cNvPr>
          <p:cNvSpPr txBox="1"/>
          <p:nvPr/>
        </p:nvSpPr>
        <p:spPr>
          <a:xfrm>
            <a:off x="4666844" y="3022214"/>
            <a:ext cx="2172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(Discriminator)</a:t>
            </a:r>
            <a:endParaRPr lang="zh-TW" altLang="en-US" sz="2400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1B5E0FE6-CFD6-4FAF-9A62-DEEEE85400B8}"/>
              </a:ext>
            </a:extLst>
          </p:cNvPr>
          <p:cNvSpPr txBox="1"/>
          <p:nvPr/>
        </p:nvSpPr>
        <p:spPr>
          <a:xfrm>
            <a:off x="967541" y="5804387"/>
            <a:ext cx="7055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Speaker classifier and encoder are learned iteratively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2045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B73BF9-A0D2-45B5-A29B-CDF91CED7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Feature Disentangle</a:t>
            </a:r>
            <a:br>
              <a:rPr lang="en-US" altLang="zh-TW" dirty="0"/>
            </a:br>
            <a:r>
              <a:rPr lang="en-US" altLang="zh-TW" dirty="0"/>
              <a:t>- Designed Network Architecture</a:t>
            </a:r>
            <a:endParaRPr lang="zh-TW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D8FF7456-D35F-4582-8670-D9A1C91326DF}"/>
              </a:ext>
            </a:extLst>
          </p:cNvPr>
          <p:cNvSpPr/>
          <p:nvPr/>
        </p:nvSpPr>
        <p:spPr>
          <a:xfrm>
            <a:off x="2011581" y="1850117"/>
            <a:ext cx="1794786" cy="11497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28701321-30D1-42AC-9326-A6BFBE0431BE}"/>
              </a:ext>
            </a:extLst>
          </p:cNvPr>
          <p:cNvCxnSpPr>
            <a:cxnSpLocks/>
          </p:cNvCxnSpPr>
          <p:nvPr/>
        </p:nvCxnSpPr>
        <p:spPr>
          <a:xfrm>
            <a:off x="3847226" y="2438078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4DED2034-E7A3-4279-AEB2-B8A062C2B703}"/>
              </a:ext>
            </a:extLst>
          </p:cNvPr>
          <p:cNvSpPr/>
          <p:nvPr/>
        </p:nvSpPr>
        <p:spPr>
          <a:xfrm>
            <a:off x="5236638" y="2869441"/>
            <a:ext cx="1749536" cy="116154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5A7B75F8-158C-446B-822A-707B61C9C252}"/>
              </a:ext>
            </a:extLst>
          </p:cNvPr>
          <p:cNvCxnSpPr>
            <a:cxnSpLocks/>
          </p:cNvCxnSpPr>
          <p:nvPr/>
        </p:nvCxnSpPr>
        <p:spPr>
          <a:xfrm>
            <a:off x="6986174" y="3455675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圖片 48">
            <a:extLst>
              <a:ext uri="{FF2B5EF4-FFF2-40B4-BE49-F238E27FC236}">
                <a16:creationId xmlns:a16="http://schemas.microsoft.com/office/drawing/2014/main" id="{43D3C32A-456C-40B7-9F0B-CAAB04859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048" y="1968337"/>
            <a:ext cx="249575" cy="925149"/>
          </a:xfrm>
          <a:prstGeom prst="rect">
            <a:avLst/>
          </a:prstGeom>
        </p:spPr>
      </p:pic>
      <p:pic>
        <p:nvPicPr>
          <p:cNvPr id="50" name="圖片 49">
            <a:extLst>
              <a:ext uri="{FF2B5EF4-FFF2-40B4-BE49-F238E27FC236}">
                <a16:creationId xmlns:a16="http://schemas.microsoft.com/office/drawing/2014/main" id="{E0C5C80A-EFBB-4BC2-832A-338E1097F91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284681" y="4008155"/>
            <a:ext cx="249575" cy="925149"/>
          </a:xfrm>
          <a:prstGeom prst="rect">
            <a:avLst/>
          </a:prstGeom>
        </p:spPr>
      </p:pic>
      <p:grpSp>
        <p:nvGrpSpPr>
          <p:cNvPr id="58" name="群組 57">
            <a:extLst>
              <a:ext uri="{FF2B5EF4-FFF2-40B4-BE49-F238E27FC236}">
                <a16:creationId xmlns:a16="http://schemas.microsoft.com/office/drawing/2014/main" id="{E44F52D6-738E-474C-BC57-816E92187F5D}"/>
              </a:ext>
            </a:extLst>
          </p:cNvPr>
          <p:cNvGrpSpPr/>
          <p:nvPr/>
        </p:nvGrpSpPr>
        <p:grpSpPr>
          <a:xfrm>
            <a:off x="82883" y="3117529"/>
            <a:ext cx="1298984" cy="680810"/>
            <a:chOff x="4005606" y="5533027"/>
            <a:chExt cx="1757324" cy="929291"/>
          </a:xfrm>
        </p:grpSpPr>
        <p:pic>
          <p:nvPicPr>
            <p:cNvPr id="59" name="Picture 2">
              <a:extLst>
                <a:ext uri="{FF2B5EF4-FFF2-40B4-BE49-F238E27FC236}">
                  <a16:creationId xmlns:a16="http://schemas.microsoft.com/office/drawing/2014/main" id="{1993EAEF-7C30-49AF-B14F-B70C837598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Picture 2">
              <a:extLst>
                <a:ext uri="{FF2B5EF4-FFF2-40B4-BE49-F238E27FC236}">
                  <a16:creationId xmlns:a16="http://schemas.microsoft.com/office/drawing/2014/main" id="{CC7A4B15-028C-4E90-96D2-93D34810D3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Picture 2">
              <a:extLst>
                <a:ext uri="{FF2B5EF4-FFF2-40B4-BE49-F238E27FC236}">
                  <a16:creationId xmlns:a16="http://schemas.microsoft.com/office/drawing/2014/main" id="{971206A9-3A4E-469A-AF45-8D5DD9C88B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2" name="圖片 61">
            <a:extLst>
              <a:ext uri="{FF2B5EF4-FFF2-40B4-BE49-F238E27FC236}">
                <a16:creationId xmlns:a16="http://schemas.microsoft.com/office/drawing/2014/main" id="{C9CAA7CE-DF11-4B15-9239-1A06E53486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56" y="2504109"/>
            <a:ext cx="643583" cy="599319"/>
          </a:xfrm>
          <a:prstGeom prst="rect">
            <a:avLst/>
          </a:prstGeom>
        </p:spPr>
      </p:pic>
      <p:sp>
        <p:nvSpPr>
          <p:cNvPr id="63" name="文字方塊 62">
            <a:extLst>
              <a:ext uri="{FF2B5EF4-FFF2-40B4-BE49-F238E27FC236}">
                <a16:creationId xmlns:a16="http://schemas.microsoft.com/office/drawing/2014/main" id="{4D72F187-12B3-4216-9E96-ED80A31E50D0}"/>
              </a:ext>
            </a:extLst>
          </p:cNvPr>
          <p:cNvSpPr txBox="1"/>
          <p:nvPr/>
        </p:nvSpPr>
        <p:spPr>
          <a:xfrm>
            <a:off x="0" y="3688645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E5010758-82DC-4F17-AC42-D7627CBAE2E9}"/>
              </a:ext>
            </a:extLst>
          </p:cNvPr>
          <p:cNvSpPr/>
          <p:nvPr/>
        </p:nvSpPr>
        <p:spPr>
          <a:xfrm>
            <a:off x="2105779" y="2016260"/>
            <a:ext cx="1278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 </a:t>
            </a:r>
          </a:p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1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EF7D9E1D-3703-4B30-947D-809CC7A5AA84}"/>
              </a:ext>
            </a:extLst>
          </p:cNvPr>
          <p:cNvSpPr txBox="1"/>
          <p:nvPr/>
        </p:nvSpPr>
        <p:spPr>
          <a:xfrm>
            <a:off x="1558883" y="5372833"/>
            <a:ext cx="3411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= instance normalization</a:t>
            </a:r>
            <a:endParaRPr lang="zh-TW" altLang="en-US" sz="2400" dirty="0"/>
          </a:p>
        </p:txBody>
      </p:sp>
      <p:sp>
        <p:nvSpPr>
          <p:cNvPr id="68" name="矩形: 圓角 67">
            <a:extLst>
              <a:ext uri="{FF2B5EF4-FFF2-40B4-BE49-F238E27FC236}">
                <a16:creationId xmlns:a16="http://schemas.microsoft.com/office/drawing/2014/main" id="{170955E4-AF1C-4BAA-8E90-CFC09B057475}"/>
              </a:ext>
            </a:extLst>
          </p:cNvPr>
          <p:cNvSpPr/>
          <p:nvPr/>
        </p:nvSpPr>
        <p:spPr>
          <a:xfrm>
            <a:off x="494936" y="5410934"/>
            <a:ext cx="973719" cy="36933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prstClr val="white"/>
                </a:solidFill>
                <a:latin typeface="Calibri" panose="020F0502020204030204"/>
                <a:ea typeface="新細明體" panose="02020500000000000000" pitchFamily="18" charset="-120"/>
              </a:rPr>
              <a:t>IN</a:t>
            </a:r>
            <a:endParaRPr lang="zh-TW" altLang="en-US" sz="24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8EEB063-98C0-4069-B260-D47C6F07D492}"/>
              </a:ext>
            </a:extLst>
          </p:cNvPr>
          <p:cNvSpPr/>
          <p:nvPr/>
        </p:nvSpPr>
        <p:spPr>
          <a:xfrm>
            <a:off x="2005623" y="3854240"/>
            <a:ext cx="1794786" cy="118549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>
              <a:cs typeface="Times New Roman" panose="02020603050405020304" pitchFamily="18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1E139691-01D2-4435-8BDF-B69E5B2A6FD6}"/>
              </a:ext>
            </a:extLst>
          </p:cNvPr>
          <p:cNvSpPr/>
          <p:nvPr/>
        </p:nvSpPr>
        <p:spPr>
          <a:xfrm>
            <a:off x="2100126" y="4031487"/>
            <a:ext cx="1278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 </a:t>
            </a:r>
          </a:p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2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73" name="直線單箭頭接點 72">
            <a:extLst>
              <a:ext uri="{FF2B5EF4-FFF2-40B4-BE49-F238E27FC236}">
                <a16:creationId xmlns:a16="http://schemas.microsoft.com/office/drawing/2014/main" id="{FB670E87-C7D2-404E-A414-346A5E2C2C9E}"/>
              </a:ext>
            </a:extLst>
          </p:cNvPr>
          <p:cNvCxnSpPr>
            <a:cxnSpLocks/>
          </p:cNvCxnSpPr>
          <p:nvPr/>
        </p:nvCxnSpPr>
        <p:spPr>
          <a:xfrm>
            <a:off x="3841701" y="4461805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873BBC98-43FE-4A98-A99F-1AD6EF4260ED}"/>
              </a:ext>
            </a:extLst>
          </p:cNvPr>
          <p:cNvSpPr txBox="1"/>
          <p:nvPr/>
        </p:nvSpPr>
        <p:spPr>
          <a:xfrm>
            <a:off x="4453668" y="1623264"/>
            <a:ext cx="112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37C06CCC-CC45-4156-9F58-9C016560E672}"/>
              </a:ext>
            </a:extLst>
          </p:cNvPr>
          <p:cNvSpPr/>
          <p:nvPr/>
        </p:nvSpPr>
        <p:spPr>
          <a:xfrm>
            <a:off x="5300436" y="3219379"/>
            <a:ext cx="1240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sp>
        <p:nvSpPr>
          <p:cNvPr id="76" name="矩形: 圓角 75">
            <a:extLst>
              <a:ext uri="{FF2B5EF4-FFF2-40B4-BE49-F238E27FC236}">
                <a16:creationId xmlns:a16="http://schemas.microsoft.com/office/drawing/2014/main" id="{DF13A237-9853-4D45-BE7A-FA82784D66FE}"/>
              </a:ext>
            </a:extLst>
          </p:cNvPr>
          <p:cNvSpPr/>
          <p:nvPr/>
        </p:nvSpPr>
        <p:spPr>
          <a:xfrm rot="5400000">
            <a:off x="3050895" y="2247093"/>
            <a:ext cx="973719" cy="36933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prstClr val="white"/>
                </a:solidFill>
                <a:latin typeface="Calibri" panose="020F0502020204030204"/>
                <a:ea typeface="新細明體" panose="02020500000000000000" pitchFamily="18" charset="-120"/>
              </a:rPr>
              <a:t>IN</a:t>
            </a:r>
            <a:endParaRPr lang="zh-TW" altLang="en-US" sz="24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pic>
        <p:nvPicPr>
          <p:cNvPr id="77" name="圖片 76">
            <a:extLst>
              <a:ext uri="{FF2B5EF4-FFF2-40B4-BE49-F238E27FC236}">
                <a16:creationId xmlns:a16="http://schemas.microsoft.com/office/drawing/2014/main" id="{E21BAD41-79DD-46D0-9395-2E0D86EAD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256" y="4570345"/>
            <a:ext cx="643583" cy="599319"/>
          </a:xfrm>
          <a:prstGeom prst="rect">
            <a:avLst/>
          </a:prstGeom>
        </p:spPr>
      </p:pic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2C7FF756-4DBF-466F-846A-33C9AC9B4E5B}"/>
              </a:ext>
            </a:extLst>
          </p:cNvPr>
          <p:cNvCxnSpPr>
            <a:cxnSpLocks/>
          </p:cNvCxnSpPr>
          <p:nvPr/>
        </p:nvCxnSpPr>
        <p:spPr>
          <a:xfrm>
            <a:off x="4851954" y="3455675"/>
            <a:ext cx="4020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>
            <a:extLst>
              <a:ext uri="{FF2B5EF4-FFF2-40B4-BE49-F238E27FC236}">
                <a16:creationId xmlns:a16="http://schemas.microsoft.com/office/drawing/2014/main" id="{451B7543-15BD-4314-B9EF-515D79BE573D}"/>
              </a:ext>
            </a:extLst>
          </p:cNvPr>
          <p:cNvCxnSpPr>
            <a:cxnSpLocks/>
          </p:cNvCxnSpPr>
          <p:nvPr/>
        </p:nvCxnSpPr>
        <p:spPr>
          <a:xfrm flipH="1">
            <a:off x="4838340" y="2403246"/>
            <a:ext cx="0" cy="2130566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單箭頭接點 82">
            <a:extLst>
              <a:ext uri="{FF2B5EF4-FFF2-40B4-BE49-F238E27FC236}">
                <a16:creationId xmlns:a16="http://schemas.microsoft.com/office/drawing/2014/main" id="{F7CFF676-9F6D-4DD9-9F03-1C27B8DBDA4A}"/>
              </a:ext>
            </a:extLst>
          </p:cNvPr>
          <p:cNvCxnSpPr>
            <a:cxnSpLocks/>
          </p:cNvCxnSpPr>
          <p:nvPr/>
        </p:nvCxnSpPr>
        <p:spPr>
          <a:xfrm>
            <a:off x="4571004" y="4495712"/>
            <a:ext cx="24461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3A925525-F13A-4E71-B843-DD3CDDA6B59D}"/>
              </a:ext>
            </a:extLst>
          </p:cNvPr>
          <p:cNvCxnSpPr>
            <a:cxnSpLocks/>
          </p:cNvCxnSpPr>
          <p:nvPr/>
        </p:nvCxnSpPr>
        <p:spPr>
          <a:xfrm>
            <a:off x="4571004" y="2424512"/>
            <a:ext cx="24461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B9F8272F-B36D-4D7E-A48D-5CE4F3760A27}"/>
              </a:ext>
            </a:extLst>
          </p:cNvPr>
          <p:cNvGrpSpPr/>
          <p:nvPr/>
        </p:nvGrpSpPr>
        <p:grpSpPr>
          <a:xfrm>
            <a:off x="7500525" y="3109928"/>
            <a:ext cx="1298984" cy="680810"/>
            <a:chOff x="4005606" y="5533027"/>
            <a:chExt cx="1757324" cy="929291"/>
          </a:xfrm>
        </p:grpSpPr>
        <p:pic>
          <p:nvPicPr>
            <p:cNvPr id="88" name="Picture 2">
              <a:extLst>
                <a:ext uri="{FF2B5EF4-FFF2-40B4-BE49-F238E27FC236}">
                  <a16:creationId xmlns:a16="http://schemas.microsoft.com/office/drawing/2014/main" id="{6084B2B7-D6F8-49AE-9FD2-82233828F9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9" name="Picture 2">
              <a:extLst>
                <a:ext uri="{FF2B5EF4-FFF2-40B4-BE49-F238E27FC236}">
                  <a16:creationId xmlns:a16="http://schemas.microsoft.com/office/drawing/2014/main" id="{C6C1B0FC-8E79-4C73-BB7C-105968777C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0" name="Picture 2">
              <a:extLst>
                <a:ext uri="{FF2B5EF4-FFF2-40B4-BE49-F238E27FC236}">
                  <a16:creationId xmlns:a16="http://schemas.microsoft.com/office/drawing/2014/main" id="{A7BD9234-0D09-448F-B131-A2B4ECE1F6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1" name="圖片 90">
            <a:extLst>
              <a:ext uri="{FF2B5EF4-FFF2-40B4-BE49-F238E27FC236}">
                <a16:creationId xmlns:a16="http://schemas.microsoft.com/office/drawing/2014/main" id="{EE4BE042-5BB9-403B-BBE6-71FF97214F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0898" y="2496508"/>
            <a:ext cx="643583" cy="599319"/>
          </a:xfrm>
          <a:prstGeom prst="rect">
            <a:avLst/>
          </a:prstGeom>
        </p:spPr>
      </p:pic>
      <p:sp>
        <p:nvSpPr>
          <p:cNvPr id="92" name="文字方塊 91">
            <a:extLst>
              <a:ext uri="{FF2B5EF4-FFF2-40B4-BE49-F238E27FC236}">
                <a16:creationId xmlns:a16="http://schemas.microsoft.com/office/drawing/2014/main" id="{39259CE7-5C2D-4AEC-A255-C2852EE366E9}"/>
              </a:ext>
            </a:extLst>
          </p:cNvPr>
          <p:cNvSpPr txBox="1"/>
          <p:nvPr/>
        </p:nvSpPr>
        <p:spPr>
          <a:xfrm>
            <a:off x="7417642" y="3681044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cxnSp>
        <p:nvCxnSpPr>
          <p:cNvPr id="94" name="直線單箭頭接點 93">
            <a:extLst>
              <a:ext uri="{FF2B5EF4-FFF2-40B4-BE49-F238E27FC236}">
                <a16:creationId xmlns:a16="http://schemas.microsoft.com/office/drawing/2014/main" id="{8AEF9B76-93C4-488F-B463-8B2DA963A725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1381867" y="2424977"/>
            <a:ext cx="629714" cy="9002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單箭頭接點 95">
            <a:extLst>
              <a:ext uri="{FF2B5EF4-FFF2-40B4-BE49-F238E27FC236}">
                <a16:creationId xmlns:a16="http://schemas.microsoft.com/office/drawing/2014/main" id="{895F5978-ACF6-4BFA-BED1-AF9713844EB0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1388325" y="3325195"/>
            <a:ext cx="617298" cy="11217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>
            <a:extLst>
              <a:ext uri="{FF2B5EF4-FFF2-40B4-BE49-F238E27FC236}">
                <a16:creationId xmlns:a16="http://schemas.microsoft.com/office/drawing/2014/main" id="{D4E76804-973D-4D6D-8E38-D7CB17A7E5A6}"/>
              </a:ext>
            </a:extLst>
          </p:cNvPr>
          <p:cNvSpPr txBox="1"/>
          <p:nvPr/>
        </p:nvSpPr>
        <p:spPr>
          <a:xfrm>
            <a:off x="4740718" y="5361612"/>
            <a:ext cx="399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(remove global information)</a:t>
            </a:r>
            <a:endParaRPr lang="zh-TW" altLang="en-US" sz="2400" dirty="0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E4D7F35E-B258-43CB-90E2-AE4451841B2E}"/>
              </a:ext>
            </a:extLst>
          </p:cNvPr>
          <p:cNvSpPr txBox="1"/>
          <p:nvPr/>
        </p:nvSpPr>
        <p:spPr>
          <a:xfrm>
            <a:off x="3680023" y="3335655"/>
            <a:ext cx="112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09485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8" grpId="0" animBg="1"/>
      <p:bldP spid="76" grpId="0" animBg="1"/>
      <p:bldP spid="3" grpId="0"/>
      <p:bldP spid="4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B73BF9-A0D2-45B5-A29B-CDF91CED7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Feature Disentangle</a:t>
            </a:r>
            <a:br>
              <a:rPr lang="en-US" altLang="zh-TW" dirty="0"/>
            </a:br>
            <a:r>
              <a:rPr lang="en-US" altLang="zh-TW" dirty="0"/>
              <a:t>- Designed Network Architecture</a:t>
            </a:r>
            <a:endParaRPr lang="zh-TW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D8FF7456-D35F-4582-8670-D9A1C91326DF}"/>
              </a:ext>
            </a:extLst>
          </p:cNvPr>
          <p:cNvSpPr/>
          <p:nvPr/>
        </p:nvSpPr>
        <p:spPr>
          <a:xfrm>
            <a:off x="2011581" y="1850117"/>
            <a:ext cx="1794786" cy="11497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28701321-30D1-42AC-9326-A6BFBE0431BE}"/>
              </a:ext>
            </a:extLst>
          </p:cNvPr>
          <p:cNvCxnSpPr>
            <a:cxnSpLocks/>
          </p:cNvCxnSpPr>
          <p:nvPr/>
        </p:nvCxnSpPr>
        <p:spPr>
          <a:xfrm>
            <a:off x="3847226" y="2438078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4DED2034-E7A3-4279-AEB2-B8A062C2B703}"/>
              </a:ext>
            </a:extLst>
          </p:cNvPr>
          <p:cNvSpPr/>
          <p:nvPr/>
        </p:nvSpPr>
        <p:spPr>
          <a:xfrm>
            <a:off x="5236638" y="2869441"/>
            <a:ext cx="1749536" cy="116154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5A7B75F8-158C-446B-822A-707B61C9C252}"/>
              </a:ext>
            </a:extLst>
          </p:cNvPr>
          <p:cNvCxnSpPr>
            <a:cxnSpLocks/>
          </p:cNvCxnSpPr>
          <p:nvPr/>
        </p:nvCxnSpPr>
        <p:spPr>
          <a:xfrm>
            <a:off x="6986174" y="3455675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圖片 48">
            <a:extLst>
              <a:ext uri="{FF2B5EF4-FFF2-40B4-BE49-F238E27FC236}">
                <a16:creationId xmlns:a16="http://schemas.microsoft.com/office/drawing/2014/main" id="{43D3C32A-456C-40B7-9F0B-CAAB04859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048" y="1968337"/>
            <a:ext cx="249575" cy="925149"/>
          </a:xfrm>
          <a:prstGeom prst="rect">
            <a:avLst/>
          </a:prstGeom>
        </p:spPr>
      </p:pic>
      <p:pic>
        <p:nvPicPr>
          <p:cNvPr id="50" name="圖片 49">
            <a:extLst>
              <a:ext uri="{FF2B5EF4-FFF2-40B4-BE49-F238E27FC236}">
                <a16:creationId xmlns:a16="http://schemas.microsoft.com/office/drawing/2014/main" id="{E0C5C80A-EFBB-4BC2-832A-338E1097F91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284681" y="4008155"/>
            <a:ext cx="249575" cy="925149"/>
          </a:xfrm>
          <a:prstGeom prst="rect">
            <a:avLst/>
          </a:prstGeom>
        </p:spPr>
      </p:pic>
      <p:grpSp>
        <p:nvGrpSpPr>
          <p:cNvPr id="58" name="群組 57">
            <a:extLst>
              <a:ext uri="{FF2B5EF4-FFF2-40B4-BE49-F238E27FC236}">
                <a16:creationId xmlns:a16="http://schemas.microsoft.com/office/drawing/2014/main" id="{E44F52D6-738E-474C-BC57-816E92187F5D}"/>
              </a:ext>
            </a:extLst>
          </p:cNvPr>
          <p:cNvGrpSpPr/>
          <p:nvPr/>
        </p:nvGrpSpPr>
        <p:grpSpPr>
          <a:xfrm>
            <a:off x="82883" y="3117529"/>
            <a:ext cx="1298984" cy="680810"/>
            <a:chOff x="4005606" y="5533027"/>
            <a:chExt cx="1757324" cy="929291"/>
          </a:xfrm>
        </p:grpSpPr>
        <p:pic>
          <p:nvPicPr>
            <p:cNvPr id="59" name="Picture 2">
              <a:extLst>
                <a:ext uri="{FF2B5EF4-FFF2-40B4-BE49-F238E27FC236}">
                  <a16:creationId xmlns:a16="http://schemas.microsoft.com/office/drawing/2014/main" id="{1993EAEF-7C30-49AF-B14F-B70C837598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Picture 2">
              <a:extLst>
                <a:ext uri="{FF2B5EF4-FFF2-40B4-BE49-F238E27FC236}">
                  <a16:creationId xmlns:a16="http://schemas.microsoft.com/office/drawing/2014/main" id="{CC7A4B15-028C-4E90-96D2-93D34810D3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Picture 2">
              <a:extLst>
                <a:ext uri="{FF2B5EF4-FFF2-40B4-BE49-F238E27FC236}">
                  <a16:creationId xmlns:a16="http://schemas.microsoft.com/office/drawing/2014/main" id="{971206A9-3A4E-469A-AF45-8D5DD9C88B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2" name="圖片 61">
            <a:extLst>
              <a:ext uri="{FF2B5EF4-FFF2-40B4-BE49-F238E27FC236}">
                <a16:creationId xmlns:a16="http://schemas.microsoft.com/office/drawing/2014/main" id="{C9CAA7CE-DF11-4B15-9239-1A06E53486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56" y="2504109"/>
            <a:ext cx="643583" cy="599319"/>
          </a:xfrm>
          <a:prstGeom prst="rect">
            <a:avLst/>
          </a:prstGeom>
        </p:spPr>
      </p:pic>
      <p:sp>
        <p:nvSpPr>
          <p:cNvPr id="63" name="文字方塊 62">
            <a:extLst>
              <a:ext uri="{FF2B5EF4-FFF2-40B4-BE49-F238E27FC236}">
                <a16:creationId xmlns:a16="http://schemas.microsoft.com/office/drawing/2014/main" id="{4D72F187-12B3-4216-9E96-ED80A31E50D0}"/>
              </a:ext>
            </a:extLst>
          </p:cNvPr>
          <p:cNvSpPr txBox="1"/>
          <p:nvPr/>
        </p:nvSpPr>
        <p:spPr>
          <a:xfrm>
            <a:off x="0" y="3688645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E5010758-82DC-4F17-AC42-D7627CBAE2E9}"/>
              </a:ext>
            </a:extLst>
          </p:cNvPr>
          <p:cNvSpPr/>
          <p:nvPr/>
        </p:nvSpPr>
        <p:spPr>
          <a:xfrm>
            <a:off x="2105779" y="2016260"/>
            <a:ext cx="1278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 </a:t>
            </a:r>
          </a:p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1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8EEB063-98C0-4069-B260-D47C6F07D492}"/>
              </a:ext>
            </a:extLst>
          </p:cNvPr>
          <p:cNvSpPr/>
          <p:nvPr/>
        </p:nvSpPr>
        <p:spPr>
          <a:xfrm>
            <a:off x="2005623" y="3854240"/>
            <a:ext cx="1794786" cy="118549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>
              <a:cs typeface="Times New Roman" panose="02020603050405020304" pitchFamily="18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1E139691-01D2-4435-8BDF-B69E5B2A6FD6}"/>
              </a:ext>
            </a:extLst>
          </p:cNvPr>
          <p:cNvSpPr/>
          <p:nvPr/>
        </p:nvSpPr>
        <p:spPr>
          <a:xfrm>
            <a:off x="2100126" y="4031487"/>
            <a:ext cx="1278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Encoder </a:t>
            </a:r>
          </a:p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2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cxnSp>
        <p:nvCxnSpPr>
          <p:cNvPr id="73" name="直線單箭頭接點 72">
            <a:extLst>
              <a:ext uri="{FF2B5EF4-FFF2-40B4-BE49-F238E27FC236}">
                <a16:creationId xmlns:a16="http://schemas.microsoft.com/office/drawing/2014/main" id="{FB670E87-C7D2-404E-A414-346A5E2C2C9E}"/>
              </a:ext>
            </a:extLst>
          </p:cNvPr>
          <p:cNvCxnSpPr>
            <a:cxnSpLocks/>
          </p:cNvCxnSpPr>
          <p:nvPr/>
        </p:nvCxnSpPr>
        <p:spPr>
          <a:xfrm>
            <a:off x="3841701" y="4461805"/>
            <a:ext cx="43234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873BBC98-43FE-4A98-A99F-1AD6EF4260ED}"/>
              </a:ext>
            </a:extLst>
          </p:cNvPr>
          <p:cNvSpPr txBox="1"/>
          <p:nvPr/>
        </p:nvSpPr>
        <p:spPr>
          <a:xfrm>
            <a:off x="4453668" y="1623264"/>
            <a:ext cx="112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37C06CCC-CC45-4156-9F58-9C016560E672}"/>
              </a:ext>
            </a:extLst>
          </p:cNvPr>
          <p:cNvSpPr/>
          <p:nvPr/>
        </p:nvSpPr>
        <p:spPr>
          <a:xfrm>
            <a:off x="5300436" y="3219379"/>
            <a:ext cx="1240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>
                <a:cs typeface="Times New Roman" panose="02020603050405020304" pitchFamily="18" charset="0"/>
              </a:rPr>
              <a:t>Decoder</a:t>
            </a:r>
            <a:endParaRPr lang="zh-TW" altLang="en-US" sz="2400" dirty="0">
              <a:cs typeface="Times New Roman" panose="02020603050405020304" pitchFamily="18" charset="0"/>
            </a:endParaRPr>
          </a:p>
        </p:txBody>
      </p:sp>
      <p:sp>
        <p:nvSpPr>
          <p:cNvPr id="76" name="矩形: 圓角 75">
            <a:extLst>
              <a:ext uri="{FF2B5EF4-FFF2-40B4-BE49-F238E27FC236}">
                <a16:creationId xmlns:a16="http://schemas.microsoft.com/office/drawing/2014/main" id="{DF13A237-9853-4D45-BE7A-FA82784D66FE}"/>
              </a:ext>
            </a:extLst>
          </p:cNvPr>
          <p:cNvSpPr/>
          <p:nvPr/>
        </p:nvSpPr>
        <p:spPr>
          <a:xfrm rot="5400000">
            <a:off x="3050895" y="2247093"/>
            <a:ext cx="973719" cy="36933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prstClr val="white"/>
                </a:solidFill>
                <a:latin typeface="Calibri" panose="020F0502020204030204"/>
                <a:ea typeface="新細明體" panose="02020500000000000000" pitchFamily="18" charset="-120"/>
              </a:rPr>
              <a:t>IN</a:t>
            </a:r>
            <a:endParaRPr lang="zh-TW" altLang="en-US" sz="24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pic>
        <p:nvPicPr>
          <p:cNvPr id="77" name="圖片 76">
            <a:extLst>
              <a:ext uri="{FF2B5EF4-FFF2-40B4-BE49-F238E27FC236}">
                <a16:creationId xmlns:a16="http://schemas.microsoft.com/office/drawing/2014/main" id="{E21BAD41-79DD-46D0-9395-2E0D86EAD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256" y="4570345"/>
            <a:ext cx="643583" cy="599319"/>
          </a:xfrm>
          <a:prstGeom prst="rect">
            <a:avLst/>
          </a:prstGeom>
        </p:spPr>
      </p:pic>
      <p:sp>
        <p:nvSpPr>
          <p:cNvPr id="80" name="矩形: 圓角 79">
            <a:extLst>
              <a:ext uri="{FF2B5EF4-FFF2-40B4-BE49-F238E27FC236}">
                <a16:creationId xmlns:a16="http://schemas.microsoft.com/office/drawing/2014/main" id="{56F1FF60-8ECD-403F-83EE-1415A8D4E976}"/>
              </a:ext>
            </a:extLst>
          </p:cNvPr>
          <p:cNvSpPr/>
          <p:nvPr/>
        </p:nvSpPr>
        <p:spPr>
          <a:xfrm rot="5400000">
            <a:off x="6215346" y="3224172"/>
            <a:ext cx="992321" cy="393855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prstClr val="white"/>
                </a:solidFill>
              </a:rPr>
              <a:t>AdaIN</a:t>
            </a:r>
            <a:endParaRPr lang="zh-TW" altLang="en-US" sz="2400" dirty="0">
              <a:solidFill>
                <a:prstClr val="white"/>
              </a:solidFill>
            </a:endParaRPr>
          </a:p>
        </p:txBody>
      </p:sp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2C7FF756-4DBF-466F-846A-33C9AC9B4E5B}"/>
              </a:ext>
            </a:extLst>
          </p:cNvPr>
          <p:cNvCxnSpPr>
            <a:cxnSpLocks/>
          </p:cNvCxnSpPr>
          <p:nvPr/>
        </p:nvCxnSpPr>
        <p:spPr>
          <a:xfrm>
            <a:off x="4851954" y="3455675"/>
            <a:ext cx="4020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>
            <a:extLst>
              <a:ext uri="{FF2B5EF4-FFF2-40B4-BE49-F238E27FC236}">
                <a16:creationId xmlns:a16="http://schemas.microsoft.com/office/drawing/2014/main" id="{451B7543-15BD-4314-B9EF-515D79BE573D}"/>
              </a:ext>
            </a:extLst>
          </p:cNvPr>
          <p:cNvCxnSpPr>
            <a:cxnSpLocks/>
          </p:cNvCxnSpPr>
          <p:nvPr/>
        </p:nvCxnSpPr>
        <p:spPr>
          <a:xfrm>
            <a:off x="4838340" y="2403246"/>
            <a:ext cx="0" cy="105242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3A925525-F13A-4E71-B843-DD3CDDA6B59D}"/>
              </a:ext>
            </a:extLst>
          </p:cNvPr>
          <p:cNvCxnSpPr>
            <a:cxnSpLocks/>
          </p:cNvCxnSpPr>
          <p:nvPr/>
        </p:nvCxnSpPr>
        <p:spPr>
          <a:xfrm>
            <a:off x="4571004" y="2424512"/>
            <a:ext cx="24461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B9F8272F-B36D-4D7E-A48D-5CE4F3760A27}"/>
              </a:ext>
            </a:extLst>
          </p:cNvPr>
          <p:cNvGrpSpPr/>
          <p:nvPr/>
        </p:nvGrpSpPr>
        <p:grpSpPr>
          <a:xfrm>
            <a:off x="7500525" y="3109928"/>
            <a:ext cx="1298984" cy="680810"/>
            <a:chOff x="4005606" y="5533027"/>
            <a:chExt cx="1757324" cy="929291"/>
          </a:xfrm>
        </p:grpSpPr>
        <p:pic>
          <p:nvPicPr>
            <p:cNvPr id="88" name="Picture 2">
              <a:extLst>
                <a:ext uri="{FF2B5EF4-FFF2-40B4-BE49-F238E27FC236}">
                  <a16:creationId xmlns:a16="http://schemas.microsoft.com/office/drawing/2014/main" id="{6084B2B7-D6F8-49AE-9FD2-82233828F9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5606" y="5533027"/>
              <a:ext cx="677862" cy="928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9" name="Picture 2">
              <a:extLst>
                <a:ext uri="{FF2B5EF4-FFF2-40B4-BE49-F238E27FC236}">
                  <a16:creationId xmlns:a16="http://schemas.microsoft.com/office/drawing/2014/main" id="{C6C1B0FC-8E79-4C73-BB7C-105968777C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3630" y="5533631"/>
              <a:ext cx="749300" cy="928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0" name="Picture 2">
              <a:extLst>
                <a:ext uri="{FF2B5EF4-FFF2-40B4-BE49-F238E27FC236}">
                  <a16:creationId xmlns:a16="http://schemas.microsoft.com/office/drawing/2014/main" id="{A7BD9234-0D09-448F-B131-A2B4ECE1F6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560422" y="5533251"/>
              <a:ext cx="749266" cy="928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1" name="圖片 90">
            <a:extLst>
              <a:ext uri="{FF2B5EF4-FFF2-40B4-BE49-F238E27FC236}">
                <a16:creationId xmlns:a16="http://schemas.microsoft.com/office/drawing/2014/main" id="{EE4BE042-5BB9-403B-BBE6-71FF97214F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0898" y="2496508"/>
            <a:ext cx="643583" cy="599319"/>
          </a:xfrm>
          <a:prstGeom prst="rect">
            <a:avLst/>
          </a:prstGeom>
        </p:spPr>
      </p:pic>
      <p:sp>
        <p:nvSpPr>
          <p:cNvPr id="92" name="文字方塊 91">
            <a:extLst>
              <a:ext uri="{FF2B5EF4-FFF2-40B4-BE49-F238E27FC236}">
                <a16:creationId xmlns:a16="http://schemas.microsoft.com/office/drawing/2014/main" id="{39259CE7-5C2D-4AEC-A255-C2852EE366E9}"/>
              </a:ext>
            </a:extLst>
          </p:cNvPr>
          <p:cNvSpPr txBox="1"/>
          <p:nvPr/>
        </p:nvSpPr>
        <p:spPr>
          <a:xfrm>
            <a:off x="7417642" y="3681044"/>
            <a:ext cx="15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How are you?</a:t>
            </a:r>
            <a:endParaRPr lang="zh-TW" altLang="en-US" dirty="0"/>
          </a:p>
        </p:txBody>
      </p:sp>
      <p:cxnSp>
        <p:nvCxnSpPr>
          <p:cNvPr id="94" name="直線單箭頭接點 93">
            <a:extLst>
              <a:ext uri="{FF2B5EF4-FFF2-40B4-BE49-F238E27FC236}">
                <a16:creationId xmlns:a16="http://schemas.microsoft.com/office/drawing/2014/main" id="{8AEF9B76-93C4-488F-B463-8B2DA963A725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1381867" y="2424977"/>
            <a:ext cx="629714" cy="9002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單箭頭接點 95">
            <a:extLst>
              <a:ext uri="{FF2B5EF4-FFF2-40B4-BE49-F238E27FC236}">
                <a16:creationId xmlns:a16="http://schemas.microsoft.com/office/drawing/2014/main" id="{895F5978-ACF6-4BFA-BED1-AF9713844EB0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1388325" y="3325195"/>
            <a:ext cx="617298" cy="11217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0E60ACD8-8A34-46D6-A956-EEA58F260D13}"/>
              </a:ext>
            </a:extLst>
          </p:cNvPr>
          <p:cNvCxnSpPr>
            <a:cxnSpLocks/>
          </p:cNvCxnSpPr>
          <p:nvPr/>
        </p:nvCxnSpPr>
        <p:spPr>
          <a:xfrm>
            <a:off x="4551309" y="4488681"/>
            <a:ext cx="2170831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32F86A20-04AE-4C51-BFCB-23F740070382}"/>
              </a:ext>
            </a:extLst>
          </p:cNvPr>
          <p:cNvCxnSpPr>
            <a:cxnSpLocks/>
          </p:cNvCxnSpPr>
          <p:nvPr/>
        </p:nvCxnSpPr>
        <p:spPr>
          <a:xfrm flipV="1">
            <a:off x="6722140" y="3917260"/>
            <a:ext cx="0" cy="6165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8C23A124-3070-4451-87A8-6DDE724A2BC7}"/>
              </a:ext>
            </a:extLst>
          </p:cNvPr>
          <p:cNvSpPr txBox="1"/>
          <p:nvPr/>
        </p:nvSpPr>
        <p:spPr>
          <a:xfrm>
            <a:off x="1558883" y="5372833"/>
            <a:ext cx="3411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= instance normalization</a:t>
            </a:r>
            <a:endParaRPr lang="zh-TW" altLang="en-US" sz="2400" dirty="0"/>
          </a:p>
        </p:txBody>
      </p:sp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87F94170-CEB0-4F4D-A2B4-A83942D3E379}"/>
              </a:ext>
            </a:extLst>
          </p:cNvPr>
          <p:cNvSpPr/>
          <p:nvPr/>
        </p:nvSpPr>
        <p:spPr>
          <a:xfrm>
            <a:off x="494936" y="5410934"/>
            <a:ext cx="973719" cy="36933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prstClr val="white"/>
                </a:solidFill>
                <a:latin typeface="Calibri" panose="020F0502020204030204"/>
                <a:ea typeface="新細明體" panose="02020500000000000000" pitchFamily="18" charset="-120"/>
              </a:rPr>
              <a:t>IN</a:t>
            </a:r>
            <a:endParaRPr lang="zh-TW" altLang="en-US" sz="24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66" name="矩形: 圓角 65">
            <a:extLst>
              <a:ext uri="{FF2B5EF4-FFF2-40B4-BE49-F238E27FC236}">
                <a16:creationId xmlns:a16="http://schemas.microsoft.com/office/drawing/2014/main" id="{29454F2D-C26F-46E2-8778-00BABC4ACE64}"/>
              </a:ext>
            </a:extLst>
          </p:cNvPr>
          <p:cNvSpPr/>
          <p:nvPr/>
        </p:nvSpPr>
        <p:spPr>
          <a:xfrm>
            <a:off x="494935" y="5881664"/>
            <a:ext cx="992321" cy="393855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prstClr val="white"/>
                </a:solidFill>
              </a:rPr>
              <a:t>AdaIN</a:t>
            </a:r>
            <a:endParaRPr lang="zh-TW" altLang="en-US" sz="2400" dirty="0">
              <a:solidFill>
                <a:prstClr val="white"/>
              </a:solidFill>
            </a:endParaRPr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B2D4EBD8-374D-49FE-97AA-41F740CBF3C9}"/>
              </a:ext>
            </a:extLst>
          </p:cNvPr>
          <p:cNvSpPr txBox="1"/>
          <p:nvPr/>
        </p:nvSpPr>
        <p:spPr>
          <a:xfrm>
            <a:off x="1555807" y="5861495"/>
            <a:ext cx="49847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= adaptive instance normalization</a:t>
            </a:r>
            <a:endParaRPr lang="zh-TW" altLang="en-US" sz="2400" dirty="0"/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49622373-EE19-4C7D-998E-C1E59C5D35C7}"/>
              </a:ext>
            </a:extLst>
          </p:cNvPr>
          <p:cNvSpPr txBox="1"/>
          <p:nvPr/>
        </p:nvSpPr>
        <p:spPr>
          <a:xfrm>
            <a:off x="4740718" y="5361612"/>
            <a:ext cx="399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(remove global information)</a:t>
            </a:r>
            <a:endParaRPr lang="zh-TW" altLang="en-US" sz="2400" dirty="0"/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17DA6F7D-0B4A-45E6-A527-6E316DC27A3C}"/>
              </a:ext>
            </a:extLst>
          </p:cNvPr>
          <p:cNvSpPr txBox="1"/>
          <p:nvPr/>
        </p:nvSpPr>
        <p:spPr>
          <a:xfrm>
            <a:off x="4064000" y="6250067"/>
            <a:ext cx="4646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(only influence global information)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3697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78" grpId="0"/>
      <p:bldP spid="8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C86E9B9E-2E2A-4C0B-A01E-C755260494FC}"/>
              </a:ext>
            </a:extLst>
          </p:cNvPr>
          <p:cNvSpPr txBox="1"/>
          <p:nvPr/>
        </p:nvSpPr>
        <p:spPr>
          <a:xfrm>
            <a:off x="1310837" y="1778124"/>
            <a:ext cx="2915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Source Speaker </a:t>
            </a:r>
            <a:endParaRPr lang="zh-TW" altLang="en-US" sz="28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74E58D6-75FA-44DF-A8E9-E6059BF7BD9C}"/>
              </a:ext>
            </a:extLst>
          </p:cNvPr>
          <p:cNvSpPr txBox="1"/>
          <p:nvPr/>
        </p:nvSpPr>
        <p:spPr>
          <a:xfrm>
            <a:off x="2995341" y="1006417"/>
            <a:ext cx="2773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Target Speaker </a:t>
            </a:r>
            <a:endParaRPr lang="zh-TW" altLang="en-US" sz="28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0D5D27A-F62E-49C7-9AD6-7EBD542B33D9}"/>
              </a:ext>
            </a:extLst>
          </p:cNvPr>
          <p:cNvSpPr txBox="1"/>
          <p:nvPr/>
        </p:nvSpPr>
        <p:spPr>
          <a:xfrm>
            <a:off x="2795642" y="2910934"/>
            <a:ext cx="1260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welcome_en1.mp3.wav.npy">
            <a:hlinkClick r:id="" action="ppaction://media"/>
            <a:extLst>
              <a:ext uri="{FF2B5EF4-FFF2-40B4-BE49-F238E27FC236}">
                <a16:creationId xmlns:a16="http://schemas.microsoft.com/office/drawing/2014/main" id="{D2CC11BF-A66C-4BF8-92A3-4F12AB41B6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6114365" y="2926772"/>
            <a:ext cx="406400" cy="406400"/>
          </a:xfrm>
          <a:prstGeom prst="rect">
            <a:avLst/>
          </a:prstGeom>
        </p:spPr>
      </p:pic>
      <p:pic>
        <p:nvPicPr>
          <p:cNvPr id="9" name="welcome_en1">
            <a:hlinkClick r:id="" action="ppaction://media"/>
            <a:extLst>
              <a:ext uri="{FF2B5EF4-FFF2-40B4-BE49-F238E27FC236}">
                <a16:creationId xmlns:a16="http://schemas.microsoft.com/office/drawing/2014/main" id="{32E62313-F7BE-4F88-8895-FD62794D5CF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2549517" y="2926772"/>
            <a:ext cx="406400" cy="406400"/>
          </a:xfrm>
          <a:prstGeom prst="rect">
            <a:avLst/>
          </a:prstGeom>
        </p:spPr>
      </p:pic>
      <p:pic>
        <p:nvPicPr>
          <p:cNvPr id="10" name="p228_001">
            <a:hlinkClick r:id="" action="ppaction://media"/>
            <a:extLst>
              <a:ext uri="{FF2B5EF4-FFF2-40B4-BE49-F238E27FC236}">
                <a16:creationId xmlns:a16="http://schemas.microsoft.com/office/drawing/2014/main" id="{604212D8-CE62-4785-88C8-1F2D172FF0A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5707965" y="1096359"/>
            <a:ext cx="406400" cy="406400"/>
          </a:xfrm>
          <a:prstGeom prst="rect">
            <a:avLst/>
          </a:prstGeom>
        </p:spPr>
      </p:pic>
      <p:pic>
        <p:nvPicPr>
          <p:cNvPr id="11" name="welcome_ch1.mp3.wav.npy">
            <a:hlinkClick r:id="" action="ppaction://media"/>
            <a:extLst>
              <a:ext uri="{FF2B5EF4-FFF2-40B4-BE49-F238E27FC236}">
                <a16:creationId xmlns:a16="http://schemas.microsoft.com/office/drawing/2014/main" id="{939821A6-0D73-4F4A-8049-0BBBD3EF4C38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6114365" y="3701167"/>
            <a:ext cx="406400" cy="406400"/>
          </a:xfrm>
          <a:prstGeom prst="rect">
            <a:avLst/>
          </a:prstGeom>
        </p:spPr>
      </p:pic>
      <p:pic>
        <p:nvPicPr>
          <p:cNvPr id="13" name="welcome_ch1">
            <a:hlinkClick r:id="" action="ppaction://media"/>
            <a:extLst>
              <a:ext uri="{FF2B5EF4-FFF2-40B4-BE49-F238E27FC236}">
                <a16:creationId xmlns:a16="http://schemas.microsoft.com/office/drawing/2014/main" id="{7F2295F0-7889-4AE8-818B-6E05CDCE67D5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2548302" y="3672657"/>
            <a:ext cx="406400" cy="406400"/>
          </a:xfrm>
          <a:prstGeom prst="rect">
            <a:avLst/>
          </a:prstGeom>
        </p:spPr>
      </p:pic>
      <p:pic>
        <p:nvPicPr>
          <p:cNvPr id="14" name="phd_ch1">
            <a:hlinkClick r:id="" action="ppaction://media"/>
            <a:extLst>
              <a:ext uri="{FF2B5EF4-FFF2-40B4-BE49-F238E27FC236}">
                <a16:creationId xmlns:a16="http://schemas.microsoft.com/office/drawing/2014/main" id="{5E67A1E3-82E2-44B1-B8AA-0A84DF3FA6C7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2548302" y="4480415"/>
            <a:ext cx="406400" cy="406400"/>
          </a:xfrm>
          <a:prstGeom prst="rect">
            <a:avLst/>
          </a:prstGeom>
        </p:spPr>
      </p:pic>
      <p:pic>
        <p:nvPicPr>
          <p:cNvPr id="15" name="phd_ch1.mp3.wav.npy">
            <a:hlinkClick r:id="" action="ppaction://media"/>
            <a:extLst>
              <a:ext uri="{FF2B5EF4-FFF2-40B4-BE49-F238E27FC236}">
                <a16:creationId xmlns:a16="http://schemas.microsoft.com/office/drawing/2014/main" id="{3355CEBB-148E-4DA6-95FB-CF9C24EFD5CF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6113569" y="4486260"/>
            <a:ext cx="406400" cy="40640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4A32EECF-A410-4FF5-9BA4-AE607E880323}"/>
              </a:ext>
            </a:extLst>
          </p:cNvPr>
          <p:cNvSpPr/>
          <p:nvPr/>
        </p:nvSpPr>
        <p:spPr>
          <a:xfrm>
            <a:off x="1366773" y="6249555"/>
            <a:ext cx="66272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https://jjery2243542.github.io/voice_conversion_demo/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B202B41-11E5-4859-8E5F-B6708BE6E1CE}"/>
              </a:ext>
            </a:extLst>
          </p:cNvPr>
          <p:cNvSpPr txBox="1"/>
          <p:nvPr/>
        </p:nvSpPr>
        <p:spPr>
          <a:xfrm>
            <a:off x="910906" y="2237003"/>
            <a:ext cx="3769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(Never seen during training!)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5AA3DD4-AE33-4D77-B55B-2C6DE1EAA843}"/>
              </a:ext>
            </a:extLst>
          </p:cNvPr>
          <p:cNvSpPr txBox="1"/>
          <p:nvPr/>
        </p:nvSpPr>
        <p:spPr>
          <a:xfrm>
            <a:off x="2792141" y="3650631"/>
            <a:ext cx="1260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3C72722C-88AF-4D75-B117-2A2BCA7A69BA}"/>
              </a:ext>
            </a:extLst>
          </p:cNvPr>
          <p:cNvSpPr txBox="1"/>
          <p:nvPr/>
        </p:nvSpPr>
        <p:spPr>
          <a:xfrm>
            <a:off x="2792141" y="4454606"/>
            <a:ext cx="1260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33B52628-32C5-4AD1-8AE3-F82C6A4A6A39}"/>
              </a:ext>
            </a:extLst>
          </p:cNvPr>
          <p:cNvSpPr txBox="1"/>
          <p:nvPr/>
        </p:nvSpPr>
        <p:spPr>
          <a:xfrm>
            <a:off x="4608093" y="1726906"/>
            <a:ext cx="3276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Source to Target</a:t>
            </a:r>
            <a:endParaRPr lang="zh-TW" altLang="en-US" sz="28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6EDFC8D-C689-46A0-B1D2-9D6B0BC90974}"/>
              </a:ext>
            </a:extLst>
          </p:cNvPr>
          <p:cNvSpPr/>
          <p:nvPr/>
        </p:nvSpPr>
        <p:spPr>
          <a:xfrm>
            <a:off x="2204990" y="5897945"/>
            <a:ext cx="49507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latin typeface="Lucida Grande"/>
              </a:rPr>
              <a:t>Thanks Ju-</a:t>
            </a:r>
            <a:r>
              <a:rPr lang="en-US" altLang="zh-TW" dirty="0" err="1">
                <a:latin typeface="Lucida Grande"/>
              </a:rPr>
              <a:t>chieh</a:t>
            </a:r>
            <a:r>
              <a:rPr lang="en-US" altLang="zh-TW" dirty="0">
                <a:latin typeface="Lucida Grande"/>
              </a:rPr>
              <a:t> Chou for providing the results.</a:t>
            </a:r>
            <a:endParaRPr lang="zh-TW" altLang="en-US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41ADB91D-CDF3-4050-A6A8-6449D5144124}"/>
              </a:ext>
            </a:extLst>
          </p:cNvPr>
          <p:cNvSpPr txBox="1"/>
          <p:nvPr/>
        </p:nvSpPr>
        <p:spPr>
          <a:xfrm>
            <a:off x="2792141" y="5204038"/>
            <a:ext cx="1260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2" name="phd_en1">
            <a:hlinkClick r:id="" action="ppaction://media"/>
            <a:extLst>
              <a:ext uri="{FF2B5EF4-FFF2-40B4-BE49-F238E27FC236}">
                <a16:creationId xmlns:a16="http://schemas.microsoft.com/office/drawing/2014/main" id="{07D9F99F-A01E-4A5A-8B09-3C57EE5AFA47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2548302" y="5227917"/>
            <a:ext cx="406400" cy="406400"/>
          </a:xfrm>
          <a:prstGeom prst="rect">
            <a:avLst/>
          </a:prstGeom>
        </p:spPr>
      </p:pic>
      <p:pic>
        <p:nvPicPr>
          <p:cNvPr id="23" name="phd_en1.mp3.wav.npy">
            <a:hlinkClick r:id="" action="ppaction://media"/>
            <a:extLst>
              <a:ext uri="{FF2B5EF4-FFF2-40B4-BE49-F238E27FC236}">
                <a16:creationId xmlns:a16="http://schemas.microsoft.com/office/drawing/2014/main" id="{837745A4-858F-45FA-BFED-ED3491C5B20E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6113569" y="5227917"/>
            <a:ext cx="406400" cy="406400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C40D0F78-7E9B-4B5D-B8B2-4ABD7F0326E1}"/>
              </a:ext>
            </a:extLst>
          </p:cNvPr>
          <p:cNvSpPr/>
          <p:nvPr/>
        </p:nvSpPr>
        <p:spPr>
          <a:xfrm>
            <a:off x="2448271" y="3658295"/>
            <a:ext cx="493634" cy="4512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E6E763A-A8DE-4686-A82B-6AF18AF116C8}"/>
              </a:ext>
            </a:extLst>
          </p:cNvPr>
          <p:cNvSpPr/>
          <p:nvPr/>
        </p:nvSpPr>
        <p:spPr>
          <a:xfrm>
            <a:off x="6069952" y="3661484"/>
            <a:ext cx="493634" cy="4512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49FFBD9-1DD3-4E23-BAD3-78F851C5C486}"/>
              </a:ext>
            </a:extLst>
          </p:cNvPr>
          <p:cNvSpPr/>
          <p:nvPr/>
        </p:nvSpPr>
        <p:spPr>
          <a:xfrm>
            <a:off x="5664348" y="1075893"/>
            <a:ext cx="493634" cy="4512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ADB8C57-BD75-45B0-89B8-3D3EB5FB316F}"/>
              </a:ext>
            </a:extLst>
          </p:cNvPr>
          <p:cNvSpPr/>
          <p:nvPr/>
        </p:nvSpPr>
        <p:spPr>
          <a:xfrm>
            <a:off x="2446478" y="4433161"/>
            <a:ext cx="493634" cy="4512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644C3A5-8A79-47AA-801C-F2FD88D49F12}"/>
              </a:ext>
            </a:extLst>
          </p:cNvPr>
          <p:cNvSpPr/>
          <p:nvPr/>
        </p:nvSpPr>
        <p:spPr>
          <a:xfrm>
            <a:off x="6069952" y="4468993"/>
            <a:ext cx="493634" cy="4512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44FE478-AA3D-4C4D-9208-B1AC6954DACF}"/>
              </a:ext>
            </a:extLst>
          </p:cNvPr>
          <p:cNvSpPr/>
          <p:nvPr/>
        </p:nvSpPr>
        <p:spPr>
          <a:xfrm>
            <a:off x="910906" y="130253"/>
            <a:ext cx="9220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b="1" i="1" u="sng"/>
              <a:t>Feature Disentangle - Adversarial Training </a:t>
            </a:r>
            <a:endParaRPr lang="zh-TW" altLang="en-US" sz="3200" b="1" i="1" u="sng" dirty="0"/>
          </a:p>
        </p:txBody>
      </p:sp>
    </p:spTree>
    <p:extLst>
      <p:ext uri="{BB962C8B-B14F-4D97-AF65-F5344CB8AC3E}">
        <p14:creationId xmlns:p14="http://schemas.microsoft.com/office/powerpoint/2010/main" val="1142927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68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508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488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368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27" grpId="0" animBg="1"/>
      <p:bldP spid="27" grpId="1" animBg="1"/>
      <p:bldP spid="31" grpId="0" animBg="1"/>
      <p:bldP spid="31" grpId="1" animBg="1"/>
      <p:bldP spid="34" grpId="0" animBg="1"/>
      <p:bldP spid="34" grpId="1" animBg="1"/>
      <p:bldP spid="26" grpId="0" animBg="1"/>
      <p:bldP spid="26" grpId="1" animBg="1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線接點 10"/>
          <p:cNvCxnSpPr/>
          <p:nvPr/>
        </p:nvCxnSpPr>
        <p:spPr>
          <a:xfrm rot="5400000">
            <a:off x="7403607" y="2506766"/>
            <a:ext cx="50958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Auto-encoder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 rot="5400000">
            <a:off x="3882809" y="3015027"/>
            <a:ext cx="1209244" cy="468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6" name="向右箭號 9"/>
          <p:cNvSpPr/>
          <p:nvPr/>
        </p:nvSpPr>
        <p:spPr>
          <a:xfrm>
            <a:off x="1992800" y="296008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9" name="直線接點 8"/>
          <p:cNvCxnSpPr/>
          <p:nvPr/>
        </p:nvCxnSpPr>
        <p:spPr>
          <a:xfrm flipH="1">
            <a:off x="1313549" y="2234742"/>
            <a:ext cx="634340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 rot="5400000">
            <a:off x="1068941" y="2464136"/>
            <a:ext cx="50958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49"/>
          <p:cNvSpPr txBox="1">
            <a:spLocks noChangeArrowheads="1"/>
          </p:cNvSpPr>
          <p:nvPr/>
        </p:nvSpPr>
        <p:spPr bwMode="auto">
          <a:xfrm>
            <a:off x="3029483" y="1757138"/>
            <a:ext cx="29527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kumimoji="0" lang="en-US" altLang="zh-TW" sz="2400" dirty="0"/>
              <a:t>As close as possible</a:t>
            </a:r>
            <a:endParaRPr kumimoji="0"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2379893" y="2761560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228597" y="2796929"/>
            <a:ext cx="1308100" cy="9813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15" name="向右箭號 9"/>
          <p:cNvSpPr/>
          <p:nvPr/>
        </p:nvSpPr>
        <p:spPr>
          <a:xfrm>
            <a:off x="3809091" y="296008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向右箭號 9"/>
          <p:cNvSpPr/>
          <p:nvPr/>
        </p:nvSpPr>
        <p:spPr>
          <a:xfrm>
            <a:off x="4811755" y="297710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" name="向右箭號 9"/>
          <p:cNvSpPr/>
          <p:nvPr/>
        </p:nvSpPr>
        <p:spPr>
          <a:xfrm>
            <a:off x="6664833" y="297710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文字方塊 17"/>
          <p:cNvSpPr txBox="1"/>
          <p:nvPr/>
        </p:nvSpPr>
        <p:spPr>
          <a:xfrm rot="5400000">
            <a:off x="3961542" y="3018194"/>
            <a:ext cx="1103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vector</a:t>
            </a:r>
            <a:endParaRPr lang="zh-TW" altLang="en-US" sz="2400" dirty="0"/>
          </a:p>
        </p:txBody>
      </p:sp>
      <p:pic>
        <p:nvPicPr>
          <p:cNvPr id="28" name="圖片 27">
            <a:extLst>
              <a:ext uri="{FF2B5EF4-FFF2-40B4-BE49-F238E27FC236}">
                <a16:creationId xmlns:a16="http://schemas.microsoft.com/office/drawing/2014/main" id="{5DD9CD01-84D3-44BE-8565-B23A3713E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7" y="2695020"/>
            <a:ext cx="1181100" cy="1181100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0A137830-C78D-4AF1-9C74-E3912960A0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576" y="2705264"/>
            <a:ext cx="1181100" cy="11811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AE02774-82DA-4409-B2DE-11602E4DC55E}"/>
              </a:ext>
            </a:extLst>
          </p:cNvPr>
          <p:cNvSpPr txBox="1"/>
          <p:nvPr/>
        </p:nvSpPr>
        <p:spPr>
          <a:xfrm>
            <a:off x="714378" y="5098214"/>
            <a:ext cx="78009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3200" dirty="0"/>
              <a:t>More than minimizing reconstruction error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3200" dirty="0"/>
              <a:t>More interpretable embedding</a:t>
            </a:r>
            <a:endParaRPr lang="zh-TW" altLang="en-US" sz="32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1F8BE30-C80F-413D-9BDD-152B6A29EF87}"/>
              </a:ext>
            </a:extLst>
          </p:cNvPr>
          <p:cNvSpPr/>
          <p:nvPr/>
        </p:nvSpPr>
        <p:spPr>
          <a:xfrm>
            <a:off x="714377" y="5164663"/>
            <a:ext cx="7715247" cy="4794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D51165B-1BDD-4CFB-B715-0C394D54A984}"/>
              </a:ext>
            </a:extLst>
          </p:cNvPr>
          <p:cNvSpPr txBox="1"/>
          <p:nvPr/>
        </p:nvSpPr>
        <p:spPr>
          <a:xfrm>
            <a:off x="978198" y="4075342"/>
            <a:ext cx="70281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Embedding, Latent Representation, Latent Code</a:t>
            </a:r>
            <a:endParaRPr lang="zh-TW" altLang="en-US" sz="2400" dirty="0"/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2B2B8A58-3BE5-43EF-98EA-EF31EA945596}"/>
              </a:ext>
            </a:extLst>
          </p:cNvPr>
          <p:cNvCxnSpPr>
            <a:cxnSpLocks/>
          </p:cNvCxnSpPr>
          <p:nvPr/>
        </p:nvCxnSpPr>
        <p:spPr>
          <a:xfrm>
            <a:off x="4485249" y="3867353"/>
            <a:ext cx="0" cy="324946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94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0089D6-2933-4ADF-A5D2-39F90E18F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Discrete Representation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DAD4E8E-42DF-42F1-9568-3BBB0052A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Easier to interpret or clustering </a:t>
            </a:r>
            <a:endParaRPr lang="zh-TW" altLang="en-US" dirty="0"/>
          </a:p>
        </p:txBody>
      </p:sp>
      <p:sp>
        <p:nvSpPr>
          <p:cNvPr id="14" name="向右箭號 9">
            <a:extLst>
              <a:ext uri="{FF2B5EF4-FFF2-40B4-BE49-F238E27FC236}">
                <a16:creationId xmlns:a16="http://schemas.microsoft.com/office/drawing/2014/main" id="{433B6C15-A600-46D1-B2B8-12386D7ECED1}"/>
              </a:ext>
            </a:extLst>
          </p:cNvPr>
          <p:cNvSpPr/>
          <p:nvPr/>
        </p:nvSpPr>
        <p:spPr>
          <a:xfrm>
            <a:off x="1776104" y="3234570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C5AADF9-866E-4F7F-8B2E-DC958619C31B}"/>
              </a:ext>
            </a:extLst>
          </p:cNvPr>
          <p:cNvSpPr/>
          <p:nvPr/>
        </p:nvSpPr>
        <p:spPr>
          <a:xfrm>
            <a:off x="2163197" y="3036049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A3AA345E-232D-42F6-8627-6B95CE8E2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81" y="2969509"/>
            <a:ext cx="1181100" cy="118110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13CCBD2E-4AF5-497F-85A8-FA1544EA7B3F}"/>
              </a:ext>
            </a:extLst>
          </p:cNvPr>
          <p:cNvSpPr/>
          <p:nvPr/>
        </p:nvSpPr>
        <p:spPr>
          <a:xfrm>
            <a:off x="5766820" y="3083361"/>
            <a:ext cx="1308100" cy="9813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18" name="向右箭號 9">
            <a:extLst>
              <a:ext uri="{FF2B5EF4-FFF2-40B4-BE49-F238E27FC236}">
                <a16:creationId xmlns:a16="http://schemas.microsoft.com/office/drawing/2014/main" id="{912F2F1C-E08B-4E16-9B5B-47D6AB7EABB5}"/>
              </a:ext>
            </a:extLst>
          </p:cNvPr>
          <p:cNvSpPr/>
          <p:nvPr/>
        </p:nvSpPr>
        <p:spPr>
          <a:xfrm>
            <a:off x="5362678" y="3263533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向右箭號 9">
            <a:extLst>
              <a:ext uri="{FF2B5EF4-FFF2-40B4-BE49-F238E27FC236}">
                <a16:creationId xmlns:a16="http://schemas.microsoft.com/office/drawing/2014/main" id="{45369059-2AD0-4527-8CE0-CDD68C88152B}"/>
              </a:ext>
            </a:extLst>
          </p:cNvPr>
          <p:cNvSpPr/>
          <p:nvPr/>
        </p:nvSpPr>
        <p:spPr>
          <a:xfrm>
            <a:off x="7203056" y="3263533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C9ABFFE4-B0D6-46AF-A5EF-00902AD20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799" y="2991696"/>
            <a:ext cx="1181100" cy="1181100"/>
          </a:xfrm>
          <a:prstGeom prst="rect">
            <a:avLst/>
          </a:prstGeom>
        </p:spPr>
      </p:pic>
      <p:sp>
        <p:nvSpPr>
          <p:cNvPr id="21" name="向右箭號 9">
            <a:extLst>
              <a:ext uri="{FF2B5EF4-FFF2-40B4-BE49-F238E27FC236}">
                <a16:creationId xmlns:a16="http://schemas.microsoft.com/office/drawing/2014/main" id="{DD810550-E7C2-4CF5-B303-1182FB7DC401}"/>
              </a:ext>
            </a:extLst>
          </p:cNvPr>
          <p:cNvSpPr/>
          <p:nvPr/>
        </p:nvSpPr>
        <p:spPr>
          <a:xfrm>
            <a:off x="3511776" y="3234570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DEAFCF8-E208-4773-A77A-4B13EAA70821}"/>
              </a:ext>
            </a:extLst>
          </p:cNvPr>
          <p:cNvSpPr/>
          <p:nvPr/>
        </p:nvSpPr>
        <p:spPr>
          <a:xfrm>
            <a:off x="3891331" y="2934124"/>
            <a:ext cx="495300" cy="11811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0.9</a:t>
            </a:r>
          </a:p>
          <a:p>
            <a:pPr algn="ctr"/>
            <a:r>
              <a:rPr lang="en-US" altLang="zh-TW" dirty="0"/>
              <a:t>0.1</a:t>
            </a:r>
          </a:p>
          <a:p>
            <a:pPr algn="ctr"/>
            <a:r>
              <a:rPr lang="en-US" altLang="zh-TW" dirty="0"/>
              <a:t>0.3</a:t>
            </a:r>
          </a:p>
          <a:p>
            <a:pPr algn="ctr"/>
            <a:r>
              <a:rPr lang="en-US" altLang="zh-TW" dirty="0"/>
              <a:t>0.7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06FA2C1A-3EFD-426C-A39D-5881BA0EA11D}"/>
              </a:ext>
            </a:extLst>
          </p:cNvPr>
          <p:cNvSpPr txBox="1"/>
          <p:nvPr/>
        </p:nvSpPr>
        <p:spPr>
          <a:xfrm>
            <a:off x="4313716" y="2478451"/>
            <a:ext cx="154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One-hot</a:t>
            </a:r>
            <a:endParaRPr lang="zh-TW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6E866A55-9191-4FF7-8995-37CE95138D46}"/>
              </a:ext>
            </a:extLst>
          </p:cNvPr>
          <p:cNvSpPr/>
          <p:nvPr/>
        </p:nvSpPr>
        <p:spPr>
          <a:xfrm>
            <a:off x="4817520" y="2939048"/>
            <a:ext cx="495300" cy="11811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</a:p>
          <a:p>
            <a:pPr algn="ctr"/>
            <a:r>
              <a:rPr lang="en-US" altLang="zh-TW" dirty="0"/>
              <a:t>0</a:t>
            </a:r>
          </a:p>
          <a:p>
            <a:pPr algn="ctr"/>
            <a:r>
              <a:rPr lang="en-US" altLang="zh-TW" dirty="0"/>
              <a:t>0</a:t>
            </a:r>
          </a:p>
          <a:p>
            <a:pPr algn="ctr"/>
            <a:r>
              <a:rPr lang="en-US" altLang="zh-TW" dirty="0"/>
              <a:t>0</a:t>
            </a:r>
          </a:p>
        </p:txBody>
      </p:sp>
      <p:sp>
        <p:nvSpPr>
          <p:cNvPr id="27" name="向右箭號 9">
            <a:extLst>
              <a:ext uri="{FF2B5EF4-FFF2-40B4-BE49-F238E27FC236}">
                <a16:creationId xmlns:a16="http://schemas.microsoft.com/office/drawing/2014/main" id="{89930B38-E1BB-4E7F-95A0-EDBFF91B524B}"/>
              </a:ext>
            </a:extLst>
          </p:cNvPr>
          <p:cNvSpPr/>
          <p:nvPr/>
        </p:nvSpPr>
        <p:spPr>
          <a:xfrm>
            <a:off x="4446235" y="3225752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8" name="向右箭號 9">
            <a:extLst>
              <a:ext uri="{FF2B5EF4-FFF2-40B4-BE49-F238E27FC236}">
                <a16:creationId xmlns:a16="http://schemas.microsoft.com/office/drawing/2014/main" id="{A9DCC2D3-7D9D-402D-AB25-288CFF259B83}"/>
              </a:ext>
            </a:extLst>
          </p:cNvPr>
          <p:cNvSpPr/>
          <p:nvPr/>
        </p:nvSpPr>
        <p:spPr>
          <a:xfrm>
            <a:off x="1776104" y="5249058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972C67C-F8D5-4E5C-BBF1-CD1F02BC11F1}"/>
              </a:ext>
            </a:extLst>
          </p:cNvPr>
          <p:cNvSpPr/>
          <p:nvPr/>
        </p:nvSpPr>
        <p:spPr>
          <a:xfrm>
            <a:off x="2163197" y="5050537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B6D3235C-8F9D-4FA2-9A66-DF4ED3438A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81" y="4983997"/>
            <a:ext cx="1181100" cy="1181100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0CD6BF87-35D1-413C-A8FE-245A7B6F3B8E}"/>
              </a:ext>
            </a:extLst>
          </p:cNvPr>
          <p:cNvSpPr/>
          <p:nvPr/>
        </p:nvSpPr>
        <p:spPr>
          <a:xfrm>
            <a:off x="5766820" y="5097849"/>
            <a:ext cx="1308100" cy="9813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32" name="向右箭號 9">
            <a:extLst>
              <a:ext uri="{FF2B5EF4-FFF2-40B4-BE49-F238E27FC236}">
                <a16:creationId xmlns:a16="http://schemas.microsoft.com/office/drawing/2014/main" id="{52B40A5D-0EF3-4A5C-9EED-7261291CB1CB}"/>
              </a:ext>
            </a:extLst>
          </p:cNvPr>
          <p:cNvSpPr/>
          <p:nvPr/>
        </p:nvSpPr>
        <p:spPr>
          <a:xfrm>
            <a:off x="5362678" y="527802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3" name="向右箭號 9">
            <a:extLst>
              <a:ext uri="{FF2B5EF4-FFF2-40B4-BE49-F238E27FC236}">
                <a16:creationId xmlns:a16="http://schemas.microsoft.com/office/drawing/2014/main" id="{7A536237-F935-448B-B9C7-ACB1DF6BCC6B}"/>
              </a:ext>
            </a:extLst>
          </p:cNvPr>
          <p:cNvSpPr/>
          <p:nvPr/>
        </p:nvSpPr>
        <p:spPr>
          <a:xfrm>
            <a:off x="7203056" y="5278021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34" name="圖片 33">
            <a:extLst>
              <a:ext uri="{FF2B5EF4-FFF2-40B4-BE49-F238E27FC236}">
                <a16:creationId xmlns:a16="http://schemas.microsoft.com/office/drawing/2014/main" id="{47041CEB-331F-4E8D-96EE-9E170EB9EE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799" y="5006184"/>
            <a:ext cx="1181100" cy="1181100"/>
          </a:xfrm>
          <a:prstGeom prst="rect">
            <a:avLst/>
          </a:prstGeom>
        </p:spPr>
      </p:pic>
      <p:sp>
        <p:nvSpPr>
          <p:cNvPr id="35" name="向右箭號 9">
            <a:extLst>
              <a:ext uri="{FF2B5EF4-FFF2-40B4-BE49-F238E27FC236}">
                <a16:creationId xmlns:a16="http://schemas.microsoft.com/office/drawing/2014/main" id="{9AA6C220-3041-40F3-B98C-F088DD44026D}"/>
              </a:ext>
            </a:extLst>
          </p:cNvPr>
          <p:cNvSpPr/>
          <p:nvPr/>
        </p:nvSpPr>
        <p:spPr>
          <a:xfrm>
            <a:off x="3511776" y="5249058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98C08CDF-2022-40C4-B474-810D2385C357}"/>
              </a:ext>
            </a:extLst>
          </p:cNvPr>
          <p:cNvSpPr/>
          <p:nvPr/>
        </p:nvSpPr>
        <p:spPr>
          <a:xfrm>
            <a:off x="3891331" y="4948612"/>
            <a:ext cx="495300" cy="11811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0.9</a:t>
            </a:r>
          </a:p>
          <a:p>
            <a:pPr algn="ctr"/>
            <a:r>
              <a:rPr lang="en-US" altLang="zh-TW" dirty="0"/>
              <a:t>0.1</a:t>
            </a:r>
          </a:p>
          <a:p>
            <a:pPr algn="ctr"/>
            <a:r>
              <a:rPr lang="en-US" altLang="zh-TW" dirty="0"/>
              <a:t>0.3</a:t>
            </a:r>
          </a:p>
          <a:p>
            <a:pPr algn="ctr"/>
            <a:r>
              <a:rPr lang="en-US" altLang="zh-TW" dirty="0"/>
              <a:t>0.7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7F2BC9A5-CBF4-428B-9FAB-65776EBD65DD}"/>
              </a:ext>
            </a:extLst>
          </p:cNvPr>
          <p:cNvSpPr txBox="1"/>
          <p:nvPr/>
        </p:nvSpPr>
        <p:spPr>
          <a:xfrm>
            <a:off x="4313716" y="4492939"/>
            <a:ext cx="154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Binary </a:t>
            </a:r>
            <a:endParaRPr lang="zh-TW" altLang="en-US" sz="2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535F9801-8DD8-4211-BE8F-F9C38D0D6F0A}"/>
              </a:ext>
            </a:extLst>
          </p:cNvPr>
          <p:cNvSpPr/>
          <p:nvPr/>
        </p:nvSpPr>
        <p:spPr>
          <a:xfrm>
            <a:off x="4817520" y="4953536"/>
            <a:ext cx="495300" cy="11811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</a:p>
          <a:p>
            <a:pPr algn="ctr"/>
            <a:r>
              <a:rPr lang="en-US" altLang="zh-TW" dirty="0"/>
              <a:t>0</a:t>
            </a:r>
          </a:p>
          <a:p>
            <a:pPr algn="ctr"/>
            <a:r>
              <a:rPr lang="en-US" altLang="zh-TW" dirty="0"/>
              <a:t>0</a:t>
            </a:r>
          </a:p>
          <a:p>
            <a:pPr algn="ctr"/>
            <a:r>
              <a:rPr lang="en-US" altLang="zh-TW" dirty="0"/>
              <a:t>1</a:t>
            </a:r>
          </a:p>
        </p:txBody>
      </p:sp>
      <p:sp>
        <p:nvSpPr>
          <p:cNvPr id="39" name="向右箭號 9">
            <a:extLst>
              <a:ext uri="{FF2B5EF4-FFF2-40B4-BE49-F238E27FC236}">
                <a16:creationId xmlns:a16="http://schemas.microsoft.com/office/drawing/2014/main" id="{AC48CAEE-EC1F-4D36-A198-BBA9A157C8CF}"/>
              </a:ext>
            </a:extLst>
          </p:cNvPr>
          <p:cNvSpPr/>
          <p:nvPr/>
        </p:nvSpPr>
        <p:spPr>
          <a:xfrm>
            <a:off x="4446235" y="5240240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7EC7E559-FB5E-4FC0-912B-D60CA1EB9DE6}"/>
              </a:ext>
            </a:extLst>
          </p:cNvPr>
          <p:cNvGrpSpPr/>
          <p:nvPr/>
        </p:nvGrpSpPr>
        <p:grpSpPr>
          <a:xfrm>
            <a:off x="6125383" y="1549865"/>
            <a:ext cx="2798199" cy="1013588"/>
            <a:chOff x="6193601" y="1602279"/>
            <a:chExt cx="2798199" cy="1013588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D53A6EBA-1BAE-4E44-81C0-A9D15DA179CF}"/>
                </a:ext>
              </a:extLst>
            </p:cNvPr>
            <p:cNvSpPr/>
            <p:nvPr/>
          </p:nvSpPr>
          <p:spPr>
            <a:xfrm>
              <a:off x="6206301" y="1969536"/>
              <a:ext cx="243402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dirty="0"/>
                <a:t>https://arxiv.org/pdf/1611.01144.pdf</a:t>
              </a:r>
              <a:endParaRPr lang="zh-TW" altLang="en-US" dirty="0"/>
            </a:p>
          </p:txBody>
        </p:sp>
        <p:sp>
          <p:nvSpPr>
            <p:cNvPr id="41" name="文字方塊 40">
              <a:extLst>
                <a:ext uri="{FF2B5EF4-FFF2-40B4-BE49-F238E27FC236}">
                  <a16:creationId xmlns:a16="http://schemas.microsoft.com/office/drawing/2014/main" id="{5F26CFAE-B86A-4A35-92C0-3E3B4DA01E98}"/>
                </a:ext>
              </a:extLst>
            </p:cNvPr>
            <p:cNvSpPr txBox="1"/>
            <p:nvPr/>
          </p:nvSpPr>
          <p:spPr>
            <a:xfrm>
              <a:off x="6193601" y="1602279"/>
              <a:ext cx="27981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>
                  <a:solidFill>
                    <a:srgbClr val="0000FF"/>
                  </a:solidFill>
                </a:rPr>
                <a:t>non differentiable</a:t>
              </a:r>
              <a:endParaRPr lang="zh-TW" altLang="en-US" sz="2400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2357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0116B9-C1C4-46D4-8637-C937EB36E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Discrete Representation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ED9B965-71F2-4C50-80EF-DB510FC42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Vector Quantized Variational Auto-encoder (VQVAE)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52A4C0E-798A-4F30-87E9-D0364A815FE9}"/>
              </a:ext>
            </a:extLst>
          </p:cNvPr>
          <p:cNvSpPr/>
          <p:nvPr/>
        </p:nvSpPr>
        <p:spPr>
          <a:xfrm>
            <a:off x="5262681" y="6342086"/>
            <a:ext cx="3681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https://arxiv.org/pdf/1901.08810.pdf</a:t>
            </a:r>
            <a:endParaRPr lang="zh-TW" altLang="en-US" dirty="0"/>
          </a:p>
        </p:txBody>
      </p:sp>
      <p:sp>
        <p:nvSpPr>
          <p:cNvPr id="6" name="向右箭號 9">
            <a:extLst>
              <a:ext uri="{FF2B5EF4-FFF2-40B4-BE49-F238E27FC236}">
                <a16:creationId xmlns:a16="http://schemas.microsoft.com/office/drawing/2014/main" id="{98E1162D-4685-4784-B308-E6BD27166BC7}"/>
              </a:ext>
            </a:extLst>
          </p:cNvPr>
          <p:cNvSpPr/>
          <p:nvPr/>
        </p:nvSpPr>
        <p:spPr>
          <a:xfrm>
            <a:off x="1472995" y="2968125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16BC77F-1B61-434F-B3EB-D614DDB6AD90}"/>
              </a:ext>
            </a:extLst>
          </p:cNvPr>
          <p:cNvSpPr/>
          <p:nvPr/>
        </p:nvSpPr>
        <p:spPr>
          <a:xfrm>
            <a:off x="1821988" y="2769604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5BCBED5-8FE9-4D74-81CE-DCDC539A8B5D}"/>
              </a:ext>
            </a:extLst>
          </p:cNvPr>
          <p:cNvSpPr/>
          <p:nvPr/>
        </p:nvSpPr>
        <p:spPr>
          <a:xfrm>
            <a:off x="5685873" y="2810600"/>
            <a:ext cx="1308100" cy="9813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9" name="向右箭號 9">
            <a:extLst>
              <a:ext uri="{FF2B5EF4-FFF2-40B4-BE49-F238E27FC236}">
                <a16:creationId xmlns:a16="http://schemas.microsoft.com/office/drawing/2014/main" id="{B64A05A9-0094-47E8-B160-8F4C8CC2B5F8}"/>
              </a:ext>
            </a:extLst>
          </p:cNvPr>
          <p:cNvSpPr/>
          <p:nvPr/>
        </p:nvSpPr>
        <p:spPr>
          <a:xfrm>
            <a:off x="3162286" y="2968125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" name="向右箭號 9">
            <a:extLst>
              <a:ext uri="{FF2B5EF4-FFF2-40B4-BE49-F238E27FC236}">
                <a16:creationId xmlns:a16="http://schemas.microsoft.com/office/drawing/2014/main" id="{E032C312-2FBD-40DA-A4C2-AC4CA30FAEE3}"/>
              </a:ext>
            </a:extLst>
          </p:cNvPr>
          <p:cNvSpPr/>
          <p:nvPr/>
        </p:nvSpPr>
        <p:spPr>
          <a:xfrm>
            <a:off x="5269031" y="2990772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向右箭號 9">
            <a:extLst>
              <a:ext uri="{FF2B5EF4-FFF2-40B4-BE49-F238E27FC236}">
                <a16:creationId xmlns:a16="http://schemas.microsoft.com/office/drawing/2014/main" id="{BFAB51E4-3F7B-4651-AAE9-B3D2EA6D8585}"/>
              </a:ext>
            </a:extLst>
          </p:cNvPr>
          <p:cNvSpPr/>
          <p:nvPr/>
        </p:nvSpPr>
        <p:spPr>
          <a:xfrm>
            <a:off x="7122109" y="2990772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F7F91286-F9A8-4EFF-BCE9-E0266723321A}"/>
              </a:ext>
            </a:extLst>
          </p:cNvPr>
          <p:cNvGrpSpPr/>
          <p:nvPr/>
        </p:nvGrpSpPr>
        <p:grpSpPr>
          <a:xfrm>
            <a:off x="3565569" y="2666120"/>
            <a:ext cx="490750" cy="1209244"/>
            <a:chOff x="3797126" y="2652449"/>
            <a:chExt cx="490750" cy="120924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9B0D7CA-87EF-4B1D-9687-E775B6DEC084}"/>
                </a:ext>
              </a:extLst>
            </p:cNvPr>
            <p:cNvSpPr/>
            <p:nvPr/>
          </p:nvSpPr>
          <p:spPr>
            <a:xfrm rot="5400000">
              <a:off x="3426504" y="3023071"/>
              <a:ext cx="1209244" cy="468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400" dirty="0"/>
            </a:p>
          </p:txBody>
        </p:sp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EB32F33E-A822-420D-8E4E-B6B5058B3FD7}"/>
                </a:ext>
              </a:extLst>
            </p:cNvPr>
            <p:cNvSpPr txBox="1"/>
            <p:nvPr/>
          </p:nvSpPr>
          <p:spPr>
            <a:xfrm rot="5400000">
              <a:off x="3505237" y="3026238"/>
              <a:ext cx="11036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vector</a:t>
              </a:r>
              <a:endParaRPr lang="zh-TW" altLang="en-US" sz="2400" dirty="0"/>
            </a:p>
          </p:txBody>
        </p: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AB9D16FE-653D-411F-A82D-5C41CFBD3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72" y="2703064"/>
            <a:ext cx="1181100" cy="11811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5A7080BE-0B2E-4F1A-A21E-C21E37FB06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852" y="2718935"/>
            <a:ext cx="1181100" cy="118110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85FD6DBD-68C7-4A15-B947-76DB1D6C2850}"/>
              </a:ext>
            </a:extLst>
          </p:cNvPr>
          <p:cNvSpPr/>
          <p:nvPr/>
        </p:nvSpPr>
        <p:spPr>
          <a:xfrm rot="5400000">
            <a:off x="2534274" y="4929147"/>
            <a:ext cx="1209244" cy="468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72D5BDB-B044-4EA3-A410-7D9F57D0ED5F}"/>
              </a:ext>
            </a:extLst>
          </p:cNvPr>
          <p:cNvSpPr txBox="1"/>
          <p:nvPr/>
        </p:nvSpPr>
        <p:spPr>
          <a:xfrm rot="5400000">
            <a:off x="2518918" y="4932314"/>
            <a:ext cx="1209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vector 1</a:t>
            </a:r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0A3CA305-9D0C-48F9-8332-C1EA3D93D30C}"/>
              </a:ext>
            </a:extLst>
          </p:cNvPr>
          <p:cNvSpPr/>
          <p:nvPr/>
        </p:nvSpPr>
        <p:spPr>
          <a:xfrm rot="5400000">
            <a:off x="3138852" y="4929147"/>
            <a:ext cx="1209244" cy="468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92FF527-E0C5-4F91-8815-D67FFEDC0120}"/>
              </a:ext>
            </a:extLst>
          </p:cNvPr>
          <p:cNvSpPr/>
          <p:nvPr/>
        </p:nvSpPr>
        <p:spPr>
          <a:xfrm rot="5400000">
            <a:off x="3733378" y="4929147"/>
            <a:ext cx="1209244" cy="46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CFF9DED-47B5-4697-BBB1-D8DB29A995DC}"/>
              </a:ext>
            </a:extLst>
          </p:cNvPr>
          <p:cNvSpPr/>
          <p:nvPr/>
        </p:nvSpPr>
        <p:spPr>
          <a:xfrm rot="5400000">
            <a:off x="4325162" y="4929147"/>
            <a:ext cx="1209244" cy="468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DC9E4C7-2C19-4E38-A82B-D5F60EC97987}"/>
              </a:ext>
            </a:extLst>
          </p:cNvPr>
          <p:cNvSpPr/>
          <p:nvPr/>
        </p:nvSpPr>
        <p:spPr>
          <a:xfrm rot="5400000">
            <a:off x="4896905" y="4929147"/>
            <a:ext cx="1209244" cy="46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DF8F45C-D563-4715-83D3-21DD1761A34F}"/>
              </a:ext>
            </a:extLst>
          </p:cNvPr>
          <p:cNvSpPr txBox="1"/>
          <p:nvPr/>
        </p:nvSpPr>
        <p:spPr>
          <a:xfrm>
            <a:off x="572687" y="4560810"/>
            <a:ext cx="2297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Codebook</a:t>
            </a:r>
          </a:p>
          <a:p>
            <a:pPr algn="ctr"/>
            <a:r>
              <a:rPr lang="en-US" altLang="zh-TW" sz="2400" dirty="0"/>
              <a:t>(a set of vectors)</a:t>
            </a:r>
            <a:endParaRPr lang="zh-TW" altLang="en-US" sz="2400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9219901E-089D-4745-BADB-87C092196010}"/>
              </a:ext>
            </a:extLst>
          </p:cNvPr>
          <p:cNvSpPr txBox="1"/>
          <p:nvPr/>
        </p:nvSpPr>
        <p:spPr>
          <a:xfrm rot="5400000">
            <a:off x="3164803" y="4932314"/>
            <a:ext cx="1209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vector 2</a:t>
            </a:r>
            <a:endParaRPr lang="zh-TW" altLang="en-US" sz="2400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E9A81E6A-8B36-417D-9465-FC8EC3FF3E23}"/>
              </a:ext>
            </a:extLst>
          </p:cNvPr>
          <p:cNvSpPr txBox="1"/>
          <p:nvPr/>
        </p:nvSpPr>
        <p:spPr>
          <a:xfrm rot="5400000">
            <a:off x="3736546" y="4945014"/>
            <a:ext cx="1209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vector 3</a:t>
            </a:r>
            <a:endParaRPr lang="zh-TW" altLang="en-US" sz="2400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196F8E8B-2688-4354-9CDA-D95CBEB96EBA}"/>
              </a:ext>
            </a:extLst>
          </p:cNvPr>
          <p:cNvSpPr txBox="1"/>
          <p:nvPr/>
        </p:nvSpPr>
        <p:spPr>
          <a:xfrm rot="5400000">
            <a:off x="4335537" y="4945014"/>
            <a:ext cx="1209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vector 4</a:t>
            </a:r>
            <a:endParaRPr lang="zh-TW" altLang="en-US" sz="2400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CF0C7016-B1A1-4CED-A2D6-C3CC19F88178}"/>
              </a:ext>
            </a:extLst>
          </p:cNvPr>
          <p:cNvSpPr txBox="1"/>
          <p:nvPr/>
        </p:nvSpPr>
        <p:spPr>
          <a:xfrm rot="5400000">
            <a:off x="4922963" y="4932314"/>
            <a:ext cx="1209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vector 5</a:t>
            </a:r>
            <a:endParaRPr lang="zh-TW" altLang="en-US" sz="24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0EB8834-578A-4247-A6C6-B44761C0500E}"/>
              </a:ext>
            </a:extLst>
          </p:cNvPr>
          <p:cNvSpPr/>
          <p:nvPr/>
        </p:nvSpPr>
        <p:spPr>
          <a:xfrm rot="5400000">
            <a:off x="4375059" y="3032843"/>
            <a:ext cx="1209244" cy="46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11E382A7-43D3-46B9-A055-8975F4256E5A}"/>
              </a:ext>
            </a:extLst>
          </p:cNvPr>
          <p:cNvSpPr txBox="1"/>
          <p:nvPr/>
        </p:nvSpPr>
        <p:spPr>
          <a:xfrm rot="5400000">
            <a:off x="4378227" y="3048710"/>
            <a:ext cx="1209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vector 3</a:t>
            </a:r>
            <a:endParaRPr lang="zh-TW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ABFC3F3-8202-4AF4-A0A6-DA88D636575B}"/>
              </a:ext>
            </a:extLst>
          </p:cNvPr>
          <p:cNvSpPr/>
          <p:nvPr/>
        </p:nvSpPr>
        <p:spPr>
          <a:xfrm>
            <a:off x="5590458" y="1506023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https://arxiv.org/abs/1711.00937</a:t>
            </a:r>
            <a:endParaRPr lang="zh-TW" altLang="en-US" dirty="0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3AA33409-7D83-4120-BCB4-CCABB375E533}"/>
              </a:ext>
            </a:extLst>
          </p:cNvPr>
          <p:cNvSpPr txBox="1"/>
          <p:nvPr/>
        </p:nvSpPr>
        <p:spPr>
          <a:xfrm>
            <a:off x="419729" y="5987379"/>
            <a:ext cx="817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For speech, the codebook represents phonetic information</a:t>
            </a:r>
            <a:endParaRPr lang="zh-TW" altLang="en-US" sz="2400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A677A10F-5608-4BC0-A88E-4A6B5E866460}"/>
              </a:ext>
            </a:extLst>
          </p:cNvPr>
          <p:cNvSpPr txBox="1"/>
          <p:nvPr/>
        </p:nvSpPr>
        <p:spPr>
          <a:xfrm>
            <a:off x="5913382" y="4529873"/>
            <a:ext cx="25460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B050"/>
                </a:solidFill>
              </a:rPr>
              <a:t>Compute similarity </a:t>
            </a:r>
            <a:endParaRPr lang="zh-TW" altLang="en-US" sz="2400" dirty="0">
              <a:solidFill>
                <a:srgbClr val="00B050"/>
              </a:solidFill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51F88071-21BA-4229-B5E9-105130C5414E}"/>
              </a:ext>
            </a:extLst>
          </p:cNvPr>
          <p:cNvSpPr txBox="1"/>
          <p:nvPr/>
        </p:nvSpPr>
        <p:spPr>
          <a:xfrm>
            <a:off x="564846" y="5318803"/>
            <a:ext cx="229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Learn from data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B21940BB-F5AF-4642-9EF1-E5CD179BA72C}"/>
              </a:ext>
            </a:extLst>
          </p:cNvPr>
          <p:cNvSpPr txBox="1"/>
          <p:nvPr/>
        </p:nvSpPr>
        <p:spPr>
          <a:xfrm>
            <a:off x="5879628" y="5020087"/>
            <a:ext cx="3010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The most similar one is the input of decoder.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6BEFB713-3787-4072-BF6B-4F5FC5D05C0F}"/>
              </a:ext>
            </a:extLst>
          </p:cNvPr>
          <p:cNvCxnSpPr>
            <a:cxnSpLocks/>
            <a:endCxn id="18" idx="1"/>
          </p:cNvCxnSpPr>
          <p:nvPr/>
        </p:nvCxnSpPr>
        <p:spPr>
          <a:xfrm flipH="1">
            <a:off x="3123539" y="3859288"/>
            <a:ext cx="675364" cy="699237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75063B10-61CB-4965-BBE4-1CD52A0AA8F1}"/>
              </a:ext>
            </a:extLst>
          </p:cNvPr>
          <p:cNvCxnSpPr>
            <a:cxnSpLocks/>
            <a:stCxn id="5" idx="3"/>
            <a:endCxn id="24" idx="1"/>
          </p:cNvCxnSpPr>
          <p:nvPr/>
        </p:nvCxnSpPr>
        <p:spPr>
          <a:xfrm flipH="1">
            <a:off x="3769424" y="3875364"/>
            <a:ext cx="30145" cy="683161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C2279B06-C08E-46C2-93D3-29699B2A454B}"/>
              </a:ext>
            </a:extLst>
          </p:cNvPr>
          <p:cNvCxnSpPr>
            <a:cxnSpLocks/>
            <a:stCxn id="12" idx="3"/>
            <a:endCxn id="25" idx="1"/>
          </p:cNvCxnSpPr>
          <p:nvPr/>
        </p:nvCxnSpPr>
        <p:spPr>
          <a:xfrm>
            <a:off x="3825486" y="3822548"/>
            <a:ext cx="515681" cy="748677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E43852AE-3BA0-4184-AF86-6FFA2DDD9F38}"/>
              </a:ext>
            </a:extLst>
          </p:cNvPr>
          <p:cNvCxnSpPr>
            <a:cxnSpLocks/>
            <a:stCxn id="5" idx="3"/>
            <a:endCxn id="26" idx="1"/>
          </p:cNvCxnSpPr>
          <p:nvPr/>
        </p:nvCxnSpPr>
        <p:spPr>
          <a:xfrm>
            <a:off x="3799569" y="3875364"/>
            <a:ext cx="1140589" cy="695861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8813D4F7-6396-474F-906B-500731F38444}"/>
              </a:ext>
            </a:extLst>
          </p:cNvPr>
          <p:cNvCxnSpPr>
            <a:cxnSpLocks/>
            <a:stCxn id="12" idx="3"/>
            <a:endCxn id="27" idx="1"/>
          </p:cNvCxnSpPr>
          <p:nvPr/>
        </p:nvCxnSpPr>
        <p:spPr>
          <a:xfrm>
            <a:off x="3825486" y="3822548"/>
            <a:ext cx="1702098" cy="735977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>
            <a:extLst>
              <a:ext uri="{FF2B5EF4-FFF2-40B4-BE49-F238E27FC236}">
                <a16:creationId xmlns:a16="http://schemas.microsoft.com/office/drawing/2014/main" id="{1FC5F9D5-8347-4DA2-B1F6-2A2F15AC1C3C}"/>
              </a:ext>
            </a:extLst>
          </p:cNvPr>
          <p:cNvCxnSpPr>
            <a:stCxn id="25" idx="1"/>
            <a:endCxn id="30" idx="2"/>
          </p:cNvCxnSpPr>
          <p:nvPr/>
        </p:nvCxnSpPr>
        <p:spPr>
          <a:xfrm flipV="1">
            <a:off x="4341167" y="3279543"/>
            <a:ext cx="410849" cy="1291682"/>
          </a:xfrm>
          <a:prstGeom prst="straightConnector1">
            <a:avLst/>
          </a:prstGeom>
          <a:ln w="571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3167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ãa pile of documentsãçåçæå°çµæ">
            <a:extLst>
              <a:ext uri="{FF2B5EF4-FFF2-40B4-BE49-F238E27FC236}">
                <a16:creationId xmlns:a16="http://schemas.microsoft.com/office/drawing/2014/main" id="{69A1BBC6-C84C-4646-8018-DA40235D1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8120" y="747354"/>
            <a:ext cx="1695321" cy="193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2CBDBF8-742D-4545-9785-ED232D5C4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54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Sequence as Embedding</a:t>
            </a:r>
            <a:endParaRPr lang="zh-TW" altLang="en-US" dirty="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9997A357-C0C9-47D7-9B50-FBEF363D5768}"/>
              </a:ext>
            </a:extLst>
          </p:cNvPr>
          <p:cNvGrpSpPr/>
          <p:nvPr/>
        </p:nvGrpSpPr>
        <p:grpSpPr>
          <a:xfrm>
            <a:off x="2190014" y="4077677"/>
            <a:ext cx="1514250" cy="1954032"/>
            <a:chOff x="3399548" y="3560456"/>
            <a:chExt cx="1514250" cy="1954032"/>
          </a:xfrm>
        </p:grpSpPr>
        <p:pic>
          <p:nvPicPr>
            <p:cNvPr id="4" name="Picture 2" descr="http://www.is-scam.com/wp-content/uploads/2014/12/question-robot.png">
              <a:extLst>
                <a:ext uri="{FF2B5EF4-FFF2-40B4-BE49-F238E27FC236}">
                  <a16:creationId xmlns:a16="http://schemas.microsoft.com/office/drawing/2014/main" id="{783F4237-9150-4FF0-81CC-0DE26F9DB1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9548" y="3560456"/>
              <a:ext cx="1514250" cy="1954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DAEF705-8675-44FD-A58D-FD234AD560E5}"/>
                </a:ext>
              </a:extLst>
            </p:cNvPr>
            <p:cNvSpPr/>
            <p:nvPr/>
          </p:nvSpPr>
          <p:spPr>
            <a:xfrm>
              <a:off x="3506735" y="4626526"/>
              <a:ext cx="528237" cy="70021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3200" dirty="0"/>
                <a:t>G</a:t>
              </a:r>
              <a:endParaRPr lang="zh-TW" altLang="en-US" sz="3200" dirty="0"/>
            </a:p>
          </p:txBody>
        </p:sp>
      </p:grpSp>
      <p:grpSp>
        <p:nvGrpSpPr>
          <p:cNvPr id="7" name="群組 6">
            <a:extLst>
              <a:ext uri="{FF2B5EF4-FFF2-40B4-BE49-F238E27FC236}">
                <a16:creationId xmlns:a16="http://schemas.microsoft.com/office/drawing/2014/main" id="{BDB10994-33C2-4896-ABB5-D0E24F44C767}"/>
              </a:ext>
            </a:extLst>
          </p:cNvPr>
          <p:cNvGrpSpPr/>
          <p:nvPr/>
        </p:nvGrpSpPr>
        <p:grpSpPr>
          <a:xfrm>
            <a:off x="5718303" y="4077677"/>
            <a:ext cx="1514250" cy="1954032"/>
            <a:chOff x="3399548" y="3560456"/>
            <a:chExt cx="1514250" cy="1954032"/>
          </a:xfrm>
        </p:grpSpPr>
        <p:pic>
          <p:nvPicPr>
            <p:cNvPr id="8" name="Picture 2" descr="http://www.is-scam.com/wp-content/uploads/2014/12/question-robot.png">
              <a:extLst>
                <a:ext uri="{FF2B5EF4-FFF2-40B4-BE49-F238E27FC236}">
                  <a16:creationId xmlns:a16="http://schemas.microsoft.com/office/drawing/2014/main" id="{4F2C7341-DF25-4B14-905A-01FF3C08F4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9548" y="3560456"/>
              <a:ext cx="1514250" cy="1954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5F65322-9E1E-444D-9E89-B1153F938B57}"/>
                </a:ext>
              </a:extLst>
            </p:cNvPr>
            <p:cNvSpPr/>
            <p:nvPr/>
          </p:nvSpPr>
          <p:spPr>
            <a:xfrm>
              <a:off x="3506735" y="4626526"/>
              <a:ext cx="528237" cy="70021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3200" dirty="0"/>
                <a:t>R</a:t>
              </a:r>
              <a:endParaRPr lang="zh-TW" altLang="en-US" sz="3200" dirty="0"/>
            </a:p>
          </p:txBody>
        </p:sp>
      </p:grp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E5FB4D7E-B05A-4B7E-8F47-E54FBD6AC833}"/>
              </a:ext>
            </a:extLst>
          </p:cNvPr>
          <p:cNvSpPr/>
          <p:nvPr/>
        </p:nvSpPr>
        <p:spPr>
          <a:xfrm>
            <a:off x="1689328" y="4924467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85ACE2CC-1774-4E3B-B596-D730BB3D0505}"/>
              </a:ext>
            </a:extLst>
          </p:cNvPr>
          <p:cNvSpPr/>
          <p:nvPr/>
        </p:nvSpPr>
        <p:spPr>
          <a:xfrm>
            <a:off x="3533913" y="4912913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340543A-3389-4D82-BFD1-78B04190CB38}"/>
              </a:ext>
            </a:extLst>
          </p:cNvPr>
          <p:cNvSpPr txBox="1"/>
          <p:nvPr/>
        </p:nvSpPr>
        <p:spPr>
          <a:xfrm>
            <a:off x="3815463" y="5724798"/>
            <a:ext cx="1717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Summary?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76E08200-120F-43B5-8F84-811915317679}"/>
              </a:ext>
            </a:extLst>
          </p:cNvPr>
          <p:cNvSpPr/>
          <p:nvPr/>
        </p:nvSpPr>
        <p:spPr>
          <a:xfrm>
            <a:off x="5231343" y="4912913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右 18">
            <a:extLst>
              <a:ext uri="{FF2B5EF4-FFF2-40B4-BE49-F238E27FC236}">
                <a16:creationId xmlns:a16="http://schemas.microsoft.com/office/drawing/2014/main" id="{734330F1-3BD6-4235-8A2E-CD01AEC356F3}"/>
              </a:ext>
            </a:extLst>
          </p:cNvPr>
          <p:cNvSpPr/>
          <p:nvPr/>
        </p:nvSpPr>
        <p:spPr>
          <a:xfrm>
            <a:off x="7003429" y="4924467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50D90B95-5ED2-456A-A4E8-EF05986B03AB}"/>
              </a:ext>
            </a:extLst>
          </p:cNvPr>
          <p:cNvSpPr txBox="1"/>
          <p:nvPr/>
        </p:nvSpPr>
        <p:spPr>
          <a:xfrm>
            <a:off x="2235094" y="6031709"/>
            <a:ext cx="1514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Seq2seq</a:t>
            </a:r>
            <a:endParaRPr lang="zh-TW" altLang="en-US" sz="2800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D2A40922-A3C4-4847-80EB-DDE6157A0D28}"/>
              </a:ext>
            </a:extLst>
          </p:cNvPr>
          <p:cNvSpPr txBox="1"/>
          <p:nvPr/>
        </p:nvSpPr>
        <p:spPr>
          <a:xfrm>
            <a:off x="5826565" y="6049895"/>
            <a:ext cx="1514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Seq2seq</a:t>
            </a:r>
            <a:endParaRPr lang="zh-TW" altLang="en-US" sz="2800" dirty="0"/>
          </a:p>
        </p:txBody>
      </p:sp>
      <p:pic>
        <p:nvPicPr>
          <p:cNvPr id="1026" name="Picture 2" descr="ãdocumentãçåçæå°çµæ">
            <a:extLst>
              <a:ext uri="{FF2B5EF4-FFF2-40B4-BE49-F238E27FC236}">
                <a16:creationId xmlns:a16="http://schemas.microsoft.com/office/drawing/2014/main" id="{3AE3AE9A-9185-499E-91F5-AEDDC611D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8167" y="4465908"/>
            <a:ext cx="1213176" cy="125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ãdocumentãçåçæå°çµæ">
            <a:extLst>
              <a:ext uri="{FF2B5EF4-FFF2-40B4-BE49-F238E27FC236}">
                <a16:creationId xmlns:a16="http://schemas.microsoft.com/office/drawing/2014/main" id="{A73B0BF9-B968-437F-A89D-F8528148D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29" y="4392644"/>
            <a:ext cx="1184909" cy="1451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ãdocumentãçåçæå°çµæ">
            <a:extLst>
              <a:ext uri="{FF2B5EF4-FFF2-40B4-BE49-F238E27FC236}">
                <a16:creationId xmlns:a16="http://schemas.microsoft.com/office/drawing/2014/main" id="{B8847490-F635-4CA6-B194-D4B17BCF6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377" y="4510549"/>
            <a:ext cx="1184909" cy="1451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95B3424D-6F21-4FC7-A0F4-737283675662}"/>
              </a:ext>
            </a:extLst>
          </p:cNvPr>
          <p:cNvSpPr txBox="1"/>
          <p:nvPr/>
        </p:nvSpPr>
        <p:spPr>
          <a:xfrm>
            <a:off x="102025" y="3908858"/>
            <a:ext cx="1809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document</a:t>
            </a:r>
            <a:endParaRPr lang="zh-TW" altLang="en-US" sz="2400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B5DA47A4-5B67-4BF0-8C25-FF09F332D36C}"/>
              </a:ext>
            </a:extLst>
          </p:cNvPr>
          <p:cNvSpPr txBox="1"/>
          <p:nvPr/>
        </p:nvSpPr>
        <p:spPr>
          <a:xfrm>
            <a:off x="7298120" y="3982804"/>
            <a:ext cx="1809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document</a:t>
            </a:r>
            <a:endParaRPr lang="zh-TW" altLang="en-US" sz="2400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667C44B-83DD-474D-A557-B9E08F74C953}"/>
              </a:ext>
            </a:extLst>
          </p:cNvPr>
          <p:cNvSpPr txBox="1"/>
          <p:nvPr/>
        </p:nvSpPr>
        <p:spPr>
          <a:xfrm>
            <a:off x="3700072" y="3656883"/>
            <a:ext cx="18094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word </a:t>
            </a:r>
          </a:p>
          <a:p>
            <a:pPr algn="ctr"/>
            <a:r>
              <a:rPr lang="en-US" altLang="zh-TW" sz="2400" dirty="0"/>
              <a:t>sequence</a:t>
            </a:r>
            <a:endParaRPr lang="zh-TW" altLang="en-US" sz="2400" dirty="0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F4F0C6D9-C855-465C-9410-548AE2E1695C}"/>
              </a:ext>
            </a:extLst>
          </p:cNvPr>
          <p:cNvSpPr txBox="1"/>
          <p:nvPr/>
        </p:nvSpPr>
        <p:spPr>
          <a:xfrm>
            <a:off x="5352558" y="1356242"/>
            <a:ext cx="23070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Only need a lot of documents to train the model</a:t>
            </a:r>
            <a:endParaRPr lang="zh-TW" altLang="en-US" sz="2400" dirty="0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18429F50-3EB8-4998-BD72-6BC56EA82C48}"/>
              </a:ext>
            </a:extLst>
          </p:cNvPr>
          <p:cNvSpPr txBox="1"/>
          <p:nvPr/>
        </p:nvSpPr>
        <p:spPr>
          <a:xfrm>
            <a:off x="742839" y="2298339"/>
            <a:ext cx="6110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This is a </a:t>
            </a:r>
            <a:r>
              <a:rPr lang="en-US" altLang="zh-TW" sz="2400" b="1" i="1" u="sng" dirty="0"/>
              <a:t>seq2seq2seq auto-encoder</a:t>
            </a:r>
            <a:r>
              <a:rPr lang="en-US" altLang="zh-TW" sz="2400" dirty="0"/>
              <a:t>.</a:t>
            </a:r>
            <a:endParaRPr lang="zh-TW" altLang="en-US" sz="2400"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4279E06F-7683-4FEA-9597-D187201AF9EA}"/>
              </a:ext>
            </a:extLst>
          </p:cNvPr>
          <p:cNvSpPr txBox="1"/>
          <p:nvPr/>
        </p:nvSpPr>
        <p:spPr>
          <a:xfrm>
            <a:off x="1783237" y="2748896"/>
            <a:ext cx="6564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Using a sequence of words as latent representation.</a:t>
            </a:r>
            <a:endParaRPr lang="zh-TW" altLang="en-US" sz="2400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6BA7770F-38AA-4E53-B447-1904C4BC6536}"/>
              </a:ext>
            </a:extLst>
          </p:cNvPr>
          <p:cNvSpPr txBox="1"/>
          <p:nvPr/>
        </p:nvSpPr>
        <p:spPr>
          <a:xfrm>
            <a:off x="5644404" y="3293039"/>
            <a:ext cx="23223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FF0000"/>
                </a:solidFill>
              </a:rPr>
              <a:t>not readable …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EC1BC3AA-1A8B-4013-9BE2-CBE08BAA4DC4}"/>
              </a:ext>
            </a:extLst>
          </p:cNvPr>
          <p:cNvCxnSpPr/>
          <p:nvPr/>
        </p:nvCxnSpPr>
        <p:spPr>
          <a:xfrm flipV="1">
            <a:off x="5241949" y="3633891"/>
            <a:ext cx="405281" cy="3561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2FC54E8F-A25E-4E7B-8955-492517F1B652}"/>
              </a:ext>
            </a:extLst>
          </p:cNvPr>
          <p:cNvSpPr/>
          <p:nvPr/>
        </p:nvSpPr>
        <p:spPr>
          <a:xfrm>
            <a:off x="810711" y="1337945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https://arxiv.org/abs/1810.02851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437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1" grpId="0"/>
      <p:bldP spid="28" grpId="0"/>
      <p:bldP spid="29" grpId="0"/>
      <p:bldP spid="3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CBDBF8-742D-4545-9785-ED232D5C4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54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Sequence as Embedding</a:t>
            </a:r>
            <a:endParaRPr lang="zh-TW" altLang="en-US" dirty="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9997A357-C0C9-47D7-9B50-FBEF363D5768}"/>
              </a:ext>
            </a:extLst>
          </p:cNvPr>
          <p:cNvGrpSpPr/>
          <p:nvPr/>
        </p:nvGrpSpPr>
        <p:grpSpPr>
          <a:xfrm>
            <a:off x="2190014" y="4077677"/>
            <a:ext cx="1514250" cy="1954032"/>
            <a:chOff x="3399548" y="3560456"/>
            <a:chExt cx="1514250" cy="1954032"/>
          </a:xfrm>
        </p:grpSpPr>
        <p:pic>
          <p:nvPicPr>
            <p:cNvPr id="4" name="Picture 2" descr="http://www.is-scam.com/wp-content/uploads/2014/12/question-robot.png">
              <a:extLst>
                <a:ext uri="{FF2B5EF4-FFF2-40B4-BE49-F238E27FC236}">
                  <a16:creationId xmlns:a16="http://schemas.microsoft.com/office/drawing/2014/main" id="{783F4237-9150-4FF0-81CC-0DE26F9DB1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9548" y="3560456"/>
              <a:ext cx="1514250" cy="1954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DAEF705-8675-44FD-A58D-FD234AD560E5}"/>
                </a:ext>
              </a:extLst>
            </p:cNvPr>
            <p:cNvSpPr/>
            <p:nvPr/>
          </p:nvSpPr>
          <p:spPr>
            <a:xfrm>
              <a:off x="3506735" y="4626526"/>
              <a:ext cx="528237" cy="70021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3200" dirty="0"/>
                <a:t>G</a:t>
              </a:r>
              <a:endParaRPr lang="zh-TW" altLang="en-US" sz="3200" dirty="0"/>
            </a:p>
          </p:txBody>
        </p:sp>
      </p:grpSp>
      <p:grpSp>
        <p:nvGrpSpPr>
          <p:cNvPr id="7" name="群組 6">
            <a:extLst>
              <a:ext uri="{FF2B5EF4-FFF2-40B4-BE49-F238E27FC236}">
                <a16:creationId xmlns:a16="http://schemas.microsoft.com/office/drawing/2014/main" id="{BDB10994-33C2-4896-ABB5-D0E24F44C767}"/>
              </a:ext>
            </a:extLst>
          </p:cNvPr>
          <p:cNvGrpSpPr/>
          <p:nvPr/>
        </p:nvGrpSpPr>
        <p:grpSpPr>
          <a:xfrm>
            <a:off x="5718303" y="4077677"/>
            <a:ext cx="1514250" cy="1954032"/>
            <a:chOff x="3399548" y="3560456"/>
            <a:chExt cx="1514250" cy="1954032"/>
          </a:xfrm>
        </p:grpSpPr>
        <p:pic>
          <p:nvPicPr>
            <p:cNvPr id="8" name="Picture 2" descr="http://www.is-scam.com/wp-content/uploads/2014/12/question-robot.png">
              <a:extLst>
                <a:ext uri="{FF2B5EF4-FFF2-40B4-BE49-F238E27FC236}">
                  <a16:creationId xmlns:a16="http://schemas.microsoft.com/office/drawing/2014/main" id="{4F2C7341-DF25-4B14-905A-01FF3C08F4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9548" y="3560456"/>
              <a:ext cx="1514250" cy="1954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5F65322-9E1E-444D-9E89-B1153F938B57}"/>
                </a:ext>
              </a:extLst>
            </p:cNvPr>
            <p:cNvSpPr/>
            <p:nvPr/>
          </p:nvSpPr>
          <p:spPr>
            <a:xfrm>
              <a:off x="3506735" y="4626526"/>
              <a:ext cx="528237" cy="70021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3200" dirty="0"/>
                <a:t>R</a:t>
              </a:r>
              <a:endParaRPr lang="zh-TW" altLang="en-US" sz="3200" dirty="0"/>
            </a:p>
          </p:txBody>
        </p:sp>
      </p:grp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E5FB4D7E-B05A-4B7E-8F47-E54FBD6AC833}"/>
              </a:ext>
            </a:extLst>
          </p:cNvPr>
          <p:cNvSpPr/>
          <p:nvPr/>
        </p:nvSpPr>
        <p:spPr>
          <a:xfrm>
            <a:off x="1689328" y="4924467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85ACE2CC-1774-4E3B-B596-D730BB3D0505}"/>
              </a:ext>
            </a:extLst>
          </p:cNvPr>
          <p:cNvSpPr/>
          <p:nvPr/>
        </p:nvSpPr>
        <p:spPr>
          <a:xfrm>
            <a:off x="3533913" y="4912913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76E08200-120F-43B5-8F84-811915317679}"/>
              </a:ext>
            </a:extLst>
          </p:cNvPr>
          <p:cNvSpPr/>
          <p:nvPr/>
        </p:nvSpPr>
        <p:spPr>
          <a:xfrm>
            <a:off x="5231343" y="4912913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右 18">
            <a:extLst>
              <a:ext uri="{FF2B5EF4-FFF2-40B4-BE49-F238E27FC236}">
                <a16:creationId xmlns:a16="http://schemas.microsoft.com/office/drawing/2014/main" id="{734330F1-3BD6-4235-8A2E-CD01AEC356F3}"/>
              </a:ext>
            </a:extLst>
          </p:cNvPr>
          <p:cNvSpPr/>
          <p:nvPr/>
        </p:nvSpPr>
        <p:spPr>
          <a:xfrm>
            <a:off x="7003429" y="4924467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50D90B95-5ED2-456A-A4E8-EF05986B03AB}"/>
              </a:ext>
            </a:extLst>
          </p:cNvPr>
          <p:cNvSpPr txBox="1"/>
          <p:nvPr/>
        </p:nvSpPr>
        <p:spPr>
          <a:xfrm>
            <a:off x="2235094" y="6031709"/>
            <a:ext cx="1514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Seq2seq</a:t>
            </a:r>
            <a:endParaRPr lang="zh-TW" altLang="en-US" sz="2800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D2A40922-A3C4-4847-80EB-DDE6157A0D28}"/>
              </a:ext>
            </a:extLst>
          </p:cNvPr>
          <p:cNvSpPr txBox="1"/>
          <p:nvPr/>
        </p:nvSpPr>
        <p:spPr>
          <a:xfrm>
            <a:off x="5826565" y="6049895"/>
            <a:ext cx="1514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Seq2seq</a:t>
            </a:r>
            <a:endParaRPr lang="zh-TW" altLang="en-US" sz="2800" dirty="0"/>
          </a:p>
        </p:txBody>
      </p:sp>
      <p:pic>
        <p:nvPicPr>
          <p:cNvPr id="1026" name="Picture 2" descr="ãdocumentãçåçæå°çµæ">
            <a:extLst>
              <a:ext uri="{FF2B5EF4-FFF2-40B4-BE49-F238E27FC236}">
                <a16:creationId xmlns:a16="http://schemas.microsoft.com/office/drawing/2014/main" id="{3AE3AE9A-9185-499E-91F5-AEDDC611D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8167" y="4465908"/>
            <a:ext cx="1213176" cy="125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ãdocumentãçåçæå°çµæ">
            <a:extLst>
              <a:ext uri="{FF2B5EF4-FFF2-40B4-BE49-F238E27FC236}">
                <a16:creationId xmlns:a16="http://schemas.microsoft.com/office/drawing/2014/main" id="{A73B0BF9-B968-437F-A89D-F8528148D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29" y="4392644"/>
            <a:ext cx="1184909" cy="1451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ãdocumentãçåçæå°çµæ">
            <a:extLst>
              <a:ext uri="{FF2B5EF4-FFF2-40B4-BE49-F238E27FC236}">
                <a16:creationId xmlns:a16="http://schemas.microsoft.com/office/drawing/2014/main" id="{B8847490-F635-4CA6-B194-D4B17BCF6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377" y="4510549"/>
            <a:ext cx="1184909" cy="1451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C667C44B-83DD-474D-A557-B9E08F74C953}"/>
              </a:ext>
            </a:extLst>
          </p:cNvPr>
          <p:cNvSpPr txBox="1"/>
          <p:nvPr/>
        </p:nvSpPr>
        <p:spPr>
          <a:xfrm>
            <a:off x="3700072" y="3541583"/>
            <a:ext cx="18094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word </a:t>
            </a:r>
          </a:p>
          <a:p>
            <a:pPr algn="ctr"/>
            <a:r>
              <a:rPr lang="en-US" altLang="zh-TW" sz="2400" dirty="0"/>
              <a:t>sequence</a:t>
            </a:r>
            <a:endParaRPr lang="zh-TW" altLang="en-US" sz="2400" dirty="0"/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B46E0251-DE62-4BB4-B4D5-FB498B8B258E}"/>
              </a:ext>
            </a:extLst>
          </p:cNvPr>
          <p:cNvGrpSpPr/>
          <p:nvPr/>
        </p:nvGrpSpPr>
        <p:grpSpPr>
          <a:xfrm>
            <a:off x="5381902" y="1472727"/>
            <a:ext cx="1514250" cy="1954032"/>
            <a:chOff x="3399548" y="3560456"/>
            <a:chExt cx="1514250" cy="1954032"/>
          </a:xfrm>
        </p:grpSpPr>
        <p:pic>
          <p:nvPicPr>
            <p:cNvPr id="30" name="Picture 2" descr="http://www.is-scam.com/wp-content/uploads/2014/12/question-robot.png">
              <a:extLst>
                <a:ext uri="{FF2B5EF4-FFF2-40B4-BE49-F238E27FC236}">
                  <a16:creationId xmlns:a16="http://schemas.microsoft.com/office/drawing/2014/main" id="{1BAF21F5-2CD8-4021-B733-4BF70E5B44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9548" y="3560456"/>
              <a:ext cx="1514250" cy="1954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C8BF9721-61F9-4FA8-ADAC-5156B9E80273}"/>
                </a:ext>
              </a:extLst>
            </p:cNvPr>
            <p:cNvSpPr/>
            <p:nvPr/>
          </p:nvSpPr>
          <p:spPr>
            <a:xfrm>
              <a:off x="3506735" y="4626526"/>
              <a:ext cx="528237" cy="70021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3200" dirty="0"/>
                <a:t>D</a:t>
              </a:r>
              <a:endParaRPr lang="zh-TW" altLang="en-US" sz="3200" dirty="0"/>
            </a:p>
          </p:txBody>
        </p:sp>
      </p:grpSp>
      <p:sp>
        <p:nvSpPr>
          <p:cNvPr id="32" name="箭號: 向右 31">
            <a:extLst>
              <a:ext uri="{FF2B5EF4-FFF2-40B4-BE49-F238E27FC236}">
                <a16:creationId xmlns:a16="http://schemas.microsoft.com/office/drawing/2014/main" id="{72436A88-6F6C-4D13-B557-82090CE66AF1}"/>
              </a:ext>
            </a:extLst>
          </p:cNvPr>
          <p:cNvSpPr/>
          <p:nvPr/>
        </p:nvSpPr>
        <p:spPr>
          <a:xfrm rot="18315052">
            <a:off x="4838574" y="3075165"/>
            <a:ext cx="643836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箭號: 向右 32">
            <a:extLst>
              <a:ext uri="{FF2B5EF4-FFF2-40B4-BE49-F238E27FC236}">
                <a16:creationId xmlns:a16="http://schemas.microsoft.com/office/drawing/2014/main" id="{CE4A5159-32FE-4D54-9433-1FB9BAA31AA1}"/>
              </a:ext>
            </a:extLst>
          </p:cNvPr>
          <p:cNvSpPr/>
          <p:nvPr/>
        </p:nvSpPr>
        <p:spPr>
          <a:xfrm>
            <a:off x="4896393" y="2047745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F24B0363-468F-4944-98B4-BF7D797D3F0A}"/>
              </a:ext>
            </a:extLst>
          </p:cNvPr>
          <p:cNvSpPr txBox="1"/>
          <p:nvPr/>
        </p:nvSpPr>
        <p:spPr>
          <a:xfrm>
            <a:off x="1167377" y="2024748"/>
            <a:ext cx="3860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Human written summaries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35" name="箭號: 向右 34">
            <a:extLst>
              <a:ext uri="{FF2B5EF4-FFF2-40B4-BE49-F238E27FC236}">
                <a16:creationId xmlns:a16="http://schemas.microsoft.com/office/drawing/2014/main" id="{4936F230-2375-4447-B91B-6BB112707C58}"/>
              </a:ext>
            </a:extLst>
          </p:cNvPr>
          <p:cNvSpPr/>
          <p:nvPr/>
        </p:nvSpPr>
        <p:spPr>
          <a:xfrm>
            <a:off x="6777595" y="2039737"/>
            <a:ext cx="528197" cy="482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FFA965F4-85DB-49BE-8333-E03EC6CDCC3B}"/>
              </a:ext>
            </a:extLst>
          </p:cNvPr>
          <p:cNvSpPr txBox="1"/>
          <p:nvPr/>
        </p:nvSpPr>
        <p:spPr>
          <a:xfrm>
            <a:off x="7140387" y="2060811"/>
            <a:ext cx="1869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Real or not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91C45139-5A17-4EDE-BA28-32320D1B41DF}"/>
              </a:ext>
            </a:extLst>
          </p:cNvPr>
          <p:cNvSpPr txBox="1"/>
          <p:nvPr/>
        </p:nvSpPr>
        <p:spPr>
          <a:xfrm>
            <a:off x="6617969" y="2793954"/>
            <a:ext cx="2316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Discriminator</a:t>
            </a:r>
            <a:endParaRPr lang="zh-TW" altLang="en-US" sz="2800" dirty="0"/>
          </a:p>
        </p:txBody>
      </p:sp>
      <p:sp>
        <p:nvSpPr>
          <p:cNvPr id="20" name="語音泡泡: 圓角矩形 19">
            <a:extLst>
              <a:ext uri="{FF2B5EF4-FFF2-40B4-BE49-F238E27FC236}">
                <a16:creationId xmlns:a16="http://schemas.microsoft.com/office/drawing/2014/main" id="{7171F105-E63F-42A9-8DF7-A679091DE10B}"/>
              </a:ext>
            </a:extLst>
          </p:cNvPr>
          <p:cNvSpPr/>
          <p:nvPr/>
        </p:nvSpPr>
        <p:spPr>
          <a:xfrm>
            <a:off x="926246" y="2607610"/>
            <a:ext cx="3627005" cy="910099"/>
          </a:xfrm>
          <a:prstGeom prst="wedgeRoundRectCallout">
            <a:avLst>
              <a:gd name="adj1" fmla="val 4798"/>
              <a:gd name="adj2" fmla="val 12780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Let</a:t>
            </a:r>
            <a:r>
              <a:rPr lang="zh-TW" altLang="en-US" sz="2400" dirty="0"/>
              <a:t> </a:t>
            </a:r>
            <a:r>
              <a:rPr lang="en-US" altLang="zh-TW" sz="2400" dirty="0"/>
              <a:t>Discriminator considers my output as real</a:t>
            </a:r>
            <a:endParaRPr lang="zh-TW" altLang="en-US" sz="2400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157EB2B8-EEDF-493B-B8BA-883009E9AB61}"/>
              </a:ext>
            </a:extLst>
          </p:cNvPr>
          <p:cNvSpPr txBox="1"/>
          <p:nvPr/>
        </p:nvSpPr>
        <p:spPr>
          <a:xfrm>
            <a:off x="102025" y="3908858"/>
            <a:ext cx="1809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document</a:t>
            </a:r>
            <a:endParaRPr lang="zh-TW" altLang="en-US" sz="2400" dirty="0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508A3FB2-604E-4CD1-9251-C7E0D51C3F94}"/>
              </a:ext>
            </a:extLst>
          </p:cNvPr>
          <p:cNvSpPr txBox="1"/>
          <p:nvPr/>
        </p:nvSpPr>
        <p:spPr>
          <a:xfrm>
            <a:off x="7298120" y="3982804"/>
            <a:ext cx="1809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document</a:t>
            </a:r>
            <a:endParaRPr lang="zh-TW" altLang="en-US" sz="2400" dirty="0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2A70B7E8-B742-485F-948C-5BA686FB66AE}"/>
              </a:ext>
            </a:extLst>
          </p:cNvPr>
          <p:cNvSpPr txBox="1"/>
          <p:nvPr/>
        </p:nvSpPr>
        <p:spPr>
          <a:xfrm>
            <a:off x="3815463" y="5724798"/>
            <a:ext cx="1717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Summary?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CF755AA1-6FAD-4856-8BB2-4F2D75F7491B}"/>
              </a:ext>
            </a:extLst>
          </p:cNvPr>
          <p:cNvSpPr txBox="1"/>
          <p:nvPr/>
        </p:nvSpPr>
        <p:spPr>
          <a:xfrm>
            <a:off x="3917257" y="4402856"/>
            <a:ext cx="1375052" cy="46166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</a:rPr>
              <a:t>Readable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411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4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D96717-75DA-4776-BE24-086DF0620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Sequence as Embedding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0B88EE-A193-43E6-9070-85F71589C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TW" sz="2400" b="1" i="1" u="sng" dirty="0"/>
              <a:t>Document</a:t>
            </a:r>
            <a:r>
              <a:rPr lang="en-US" altLang="zh-TW" sz="2400" dirty="0"/>
              <a:t>:</a:t>
            </a:r>
            <a:r>
              <a:rPr lang="zh-TW" altLang="en-US" sz="2400" dirty="0"/>
              <a:t>澳大利亞今天與</a:t>
            </a:r>
            <a:r>
              <a:rPr lang="en-US" altLang="zh-TW" sz="2400" dirty="0"/>
              <a:t>13</a:t>
            </a:r>
            <a:r>
              <a:rPr lang="zh-TW" altLang="en-US" sz="2400" dirty="0"/>
              <a:t>個國家簽署了反興奮劑雙邊協議</a:t>
            </a:r>
            <a:r>
              <a:rPr lang="en-US" altLang="zh-TW" sz="2400" dirty="0"/>
              <a:t>,</a:t>
            </a:r>
            <a:r>
              <a:rPr lang="zh-TW" altLang="en-US" sz="2400" dirty="0"/>
              <a:t>旨在加強體育競賽之外的藥品檢查並共享研究成果 </a:t>
            </a:r>
            <a:r>
              <a:rPr lang="en-US" altLang="zh-TW" sz="2400" dirty="0"/>
              <a:t>……</a:t>
            </a:r>
          </a:p>
          <a:p>
            <a:r>
              <a:rPr lang="en-US" altLang="zh-TW" sz="2400" b="1" i="1" u="sng" dirty="0"/>
              <a:t>Summary</a:t>
            </a:r>
            <a:r>
              <a:rPr lang="en-US" altLang="zh-TW" sz="2400" dirty="0"/>
              <a:t>: </a:t>
            </a:r>
          </a:p>
          <a:p>
            <a:pPr lvl="1"/>
            <a:r>
              <a:rPr lang="en-US" altLang="zh-TW" dirty="0">
                <a:solidFill>
                  <a:srgbClr val="0000FF"/>
                </a:solidFill>
              </a:rPr>
              <a:t>Human</a:t>
            </a:r>
            <a:r>
              <a:rPr lang="en-US" altLang="zh-TW" dirty="0"/>
              <a:t>:</a:t>
            </a:r>
            <a:r>
              <a:rPr lang="zh-TW" altLang="en-US" dirty="0"/>
              <a:t>澳大利亞與</a:t>
            </a:r>
            <a:r>
              <a:rPr lang="en-US" altLang="zh-TW" dirty="0"/>
              <a:t>13</a:t>
            </a:r>
            <a:r>
              <a:rPr lang="zh-TW" altLang="en-US" dirty="0"/>
              <a:t>國簽署反興奮劑協議</a:t>
            </a:r>
            <a:endParaRPr lang="en-US" altLang="zh-TW" dirty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Unsupervised</a:t>
            </a:r>
            <a:r>
              <a:rPr lang="en-US" altLang="zh-TW" dirty="0"/>
              <a:t>:</a:t>
            </a:r>
            <a:r>
              <a:rPr lang="zh-TW" altLang="en-US" dirty="0"/>
              <a:t>澳大利亞加強體育競賽之外的藥品檢查</a:t>
            </a:r>
            <a:endParaRPr lang="en-US" altLang="zh-TW" dirty="0"/>
          </a:p>
          <a:p>
            <a:r>
              <a:rPr lang="en-US" altLang="zh-TW" sz="2400" b="1" i="1" u="sng" dirty="0"/>
              <a:t>Document</a:t>
            </a:r>
            <a:r>
              <a:rPr lang="en-US" altLang="zh-TW" sz="2400" dirty="0"/>
              <a:t>:</a:t>
            </a:r>
            <a:r>
              <a:rPr lang="zh-TW" altLang="en-US" sz="2400" dirty="0"/>
              <a:t>中華民國奧林匹克委員會今天接到一九九二年冬季奧運會邀請函</a:t>
            </a:r>
            <a:r>
              <a:rPr lang="en-US" altLang="zh-TW" sz="2400" dirty="0"/>
              <a:t>,</a:t>
            </a:r>
            <a:r>
              <a:rPr lang="zh-TW" altLang="en-US" sz="2400" dirty="0"/>
              <a:t>由於主席張豐緒目前正在中南美洲進行友好訪問</a:t>
            </a:r>
            <a:r>
              <a:rPr lang="en-US" altLang="zh-TW" sz="2400" dirty="0"/>
              <a:t>,</a:t>
            </a:r>
            <a:r>
              <a:rPr lang="zh-TW" altLang="en-US" sz="2400" dirty="0"/>
              <a:t>因此尚未決定是否派隊赴賽 </a:t>
            </a:r>
            <a:r>
              <a:rPr lang="en-US" altLang="zh-TW" sz="2400" dirty="0"/>
              <a:t>…… </a:t>
            </a:r>
          </a:p>
          <a:p>
            <a:r>
              <a:rPr lang="en-US" altLang="zh-TW" sz="2400" b="1" i="1" u="sng" dirty="0"/>
              <a:t>Summary</a:t>
            </a:r>
            <a:r>
              <a:rPr lang="en-US" altLang="zh-TW" sz="2400" dirty="0"/>
              <a:t>: </a:t>
            </a:r>
          </a:p>
          <a:p>
            <a:pPr lvl="1"/>
            <a:r>
              <a:rPr lang="en-US" altLang="zh-TW" dirty="0">
                <a:solidFill>
                  <a:srgbClr val="0000FF"/>
                </a:solidFill>
              </a:rPr>
              <a:t>Human</a:t>
            </a:r>
            <a:r>
              <a:rPr lang="en-US" altLang="zh-TW" dirty="0"/>
              <a:t>:</a:t>
            </a:r>
            <a:r>
              <a:rPr lang="zh-TW" altLang="en-US" dirty="0"/>
              <a:t>一九九二年冬季奧運會函邀我參加</a:t>
            </a:r>
            <a:endParaRPr lang="en-US" altLang="zh-TW" dirty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Unsupervised</a:t>
            </a:r>
            <a:r>
              <a:rPr lang="en-US" altLang="zh-TW" dirty="0"/>
              <a:t>:</a:t>
            </a:r>
            <a:r>
              <a:rPr lang="zh-TW" altLang="en-US" dirty="0"/>
              <a:t>奧委會接獲冬季奧運會邀請函</a:t>
            </a:r>
            <a:endParaRPr lang="zh-TW" altLang="en-US" sz="24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D82EF8B-65DC-49C1-A571-E476A5783A31}"/>
              </a:ext>
            </a:extLst>
          </p:cNvPr>
          <p:cNvSpPr txBox="1"/>
          <p:nvPr/>
        </p:nvSpPr>
        <p:spPr>
          <a:xfrm>
            <a:off x="5661473" y="140391"/>
            <a:ext cx="3312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感謝 王耀賢 同學提供實驗結果</a:t>
            </a:r>
          </a:p>
        </p:txBody>
      </p:sp>
    </p:spTree>
    <p:extLst>
      <p:ext uri="{BB962C8B-B14F-4D97-AF65-F5344CB8AC3E}">
        <p14:creationId xmlns:p14="http://schemas.microsoft.com/office/powerpoint/2010/main" val="296443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D96717-75DA-4776-BE24-086DF0620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Sequence as Embedding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0B88EE-A193-43E6-9070-85F71589C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TW" sz="2400" b="1" i="1" u="sng" dirty="0"/>
              <a:t>Document</a:t>
            </a:r>
            <a:r>
              <a:rPr lang="en-US" altLang="zh-TW" sz="2400" dirty="0"/>
              <a:t>:</a:t>
            </a:r>
            <a:r>
              <a:rPr lang="zh-TW" altLang="en-US" sz="2400" dirty="0"/>
              <a:t>據此間媒體</a:t>
            </a:r>
            <a:r>
              <a:rPr lang="en-US" altLang="zh-TW" sz="2400" dirty="0"/>
              <a:t>27</a:t>
            </a:r>
            <a:r>
              <a:rPr lang="zh-TW" altLang="en-US" sz="2400" dirty="0"/>
              <a:t>日報道</a:t>
            </a:r>
            <a:r>
              <a:rPr lang="en-US" altLang="zh-TW" sz="2400" dirty="0"/>
              <a:t>,</a:t>
            </a:r>
            <a:r>
              <a:rPr lang="zh-TW" altLang="en-US" sz="2400" dirty="0"/>
              <a:t>印度尼西亞蘇門答臘島的兩個省近日來連降暴雨</a:t>
            </a:r>
            <a:r>
              <a:rPr lang="en-US" altLang="zh-TW" sz="2400" dirty="0"/>
              <a:t>,</a:t>
            </a:r>
            <a:r>
              <a:rPr lang="zh-TW" altLang="en-US" sz="2400" dirty="0"/>
              <a:t>洪水泛濫導致塌方</a:t>
            </a:r>
            <a:r>
              <a:rPr lang="en-US" altLang="zh-TW" sz="2400" dirty="0"/>
              <a:t>,</a:t>
            </a:r>
            <a:r>
              <a:rPr lang="zh-TW" altLang="en-US" sz="2400" dirty="0"/>
              <a:t>到</a:t>
            </a:r>
            <a:r>
              <a:rPr lang="en-US" altLang="zh-TW" sz="2400" dirty="0"/>
              <a:t>26</a:t>
            </a:r>
            <a:r>
              <a:rPr lang="zh-TW" altLang="en-US" sz="2400" dirty="0"/>
              <a:t>日為止至少已有</a:t>
            </a:r>
            <a:r>
              <a:rPr lang="en-US" altLang="zh-TW" sz="2400" dirty="0"/>
              <a:t>60</a:t>
            </a:r>
            <a:r>
              <a:rPr lang="zh-TW" altLang="en-US" sz="2400" dirty="0"/>
              <a:t>人喪生</a:t>
            </a:r>
            <a:r>
              <a:rPr lang="en-US" altLang="zh-TW" sz="2400" dirty="0"/>
              <a:t>,100</a:t>
            </a:r>
            <a:r>
              <a:rPr lang="zh-TW" altLang="en-US" sz="2400" dirty="0"/>
              <a:t>多人失蹤 </a:t>
            </a:r>
            <a:r>
              <a:rPr lang="en-US" altLang="zh-TW" sz="2400" dirty="0"/>
              <a:t>……</a:t>
            </a:r>
          </a:p>
          <a:p>
            <a:r>
              <a:rPr lang="en-US" altLang="zh-TW" sz="2400" b="1" i="1" u="sng" dirty="0"/>
              <a:t>Summary</a:t>
            </a:r>
            <a:r>
              <a:rPr lang="en-US" altLang="zh-TW" sz="2400" dirty="0"/>
              <a:t>: </a:t>
            </a:r>
          </a:p>
          <a:p>
            <a:pPr lvl="1"/>
            <a:r>
              <a:rPr lang="en-US" altLang="zh-TW" dirty="0">
                <a:solidFill>
                  <a:srgbClr val="0000FF"/>
                </a:solidFill>
              </a:rPr>
              <a:t>Human</a:t>
            </a:r>
            <a:r>
              <a:rPr lang="en-US" altLang="zh-TW" dirty="0"/>
              <a:t>:</a:t>
            </a:r>
            <a:r>
              <a:rPr lang="zh-TW" altLang="en-US" dirty="0"/>
              <a:t>印尼水災造成</a:t>
            </a:r>
            <a:r>
              <a:rPr lang="en-US" altLang="zh-TW" dirty="0"/>
              <a:t>60</a:t>
            </a:r>
            <a:r>
              <a:rPr lang="zh-TW" altLang="en-US" dirty="0"/>
              <a:t>人死亡</a:t>
            </a:r>
            <a:endParaRPr lang="en-US" altLang="zh-TW" dirty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Unsupervised</a:t>
            </a:r>
            <a:r>
              <a:rPr lang="en-US" altLang="zh-TW" dirty="0"/>
              <a:t>:</a:t>
            </a:r>
            <a:r>
              <a:rPr lang="zh-TW" altLang="en-US" dirty="0"/>
              <a:t>印尼門洪水泛濫導致塌雨</a:t>
            </a:r>
            <a:endParaRPr lang="en-US" altLang="zh-TW" dirty="0"/>
          </a:p>
          <a:p>
            <a:r>
              <a:rPr lang="en-US" altLang="zh-TW" sz="2400" b="1" i="1" u="sng" dirty="0"/>
              <a:t>Document</a:t>
            </a:r>
            <a:r>
              <a:rPr lang="en-US" altLang="zh-TW" sz="2400" dirty="0"/>
              <a:t>:</a:t>
            </a:r>
            <a:r>
              <a:rPr lang="zh-TW" altLang="en-US" sz="2400" dirty="0"/>
              <a:t>安徽省合肥市最近為領導幹部下基層做了新規定</a:t>
            </a:r>
            <a:r>
              <a:rPr lang="en-US" altLang="zh-TW" sz="2400" dirty="0"/>
              <a:t>:</a:t>
            </a:r>
            <a:r>
              <a:rPr lang="zh-TW" altLang="en-US" sz="2400" dirty="0"/>
              <a:t>一律輕車簡從</a:t>
            </a:r>
            <a:r>
              <a:rPr lang="en-US" altLang="zh-TW" sz="2400" dirty="0"/>
              <a:t>,</a:t>
            </a:r>
            <a:r>
              <a:rPr lang="zh-TW" altLang="en-US" sz="2400" dirty="0"/>
              <a:t>不準搞迎來送往、不準搞層層陪同 </a:t>
            </a:r>
            <a:r>
              <a:rPr lang="en-US" altLang="zh-TW" sz="2400" dirty="0"/>
              <a:t>…… </a:t>
            </a:r>
          </a:p>
          <a:p>
            <a:r>
              <a:rPr lang="en-US" altLang="zh-TW" sz="2400" b="1" i="1" u="sng" dirty="0"/>
              <a:t>Summary</a:t>
            </a:r>
            <a:r>
              <a:rPr lang="en-US" altLang="zh-TW" sz="2400" dirty="0"/>
              <a:t>: </a:t>
            </a:r>
          </a:p>
          <a:p>
            <a:pPr lvl="1"/>
            <a:r>
              <a:rPr lang="en-US" altLang="zh-TW" dirty="0">
                <a:solidFill>
                  <a:srgbClr val="0000FF"/>
                </a:solidFill>
              </a:rPr>
              <a:t>Human</a:t>
            </a:r>
            <a:r>
              <a:rPr lang="en-US" altLang="zh-TW" dirty="0"/>
              <a:t>:</a:t>
            </a:r>
            <a:r>
              <a:rPr lang="zh-TW" altLang="en-US" dirty="0"/>
              <a:t>合肥規定領導幹部下基層活動從簡</a:t>
            </a:r>
            <a:endParaRPr lang="en-US" altLang="zh-TW" dirty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Unsupervised</a:t>
            </a:r>
            <a:r>
              <a:rPr lang="en-US" altLang="zh-TW" dirty="0"/>
              <a:t>:</a:t>
            </a:r>
            <a:r>
              <a:rPr lang="zh-TW" altLang="en-US" dirty="0"/>
              <a:t>合肥領導幹部下基層做搞迎來送往規定</a:t>
            </a:r>
            <a:r>
              <a:rPr lang="en-US" altLang="zh-TW" dirty="0"/>
              <a:t>:</a:t>
            </a:r>
            <a:r>
              <a:rPr lang="zh-TW" altLang="en-US" dirty="0"/>
              <a:t>一律簡</a:t>
            </a:r>
            <a:endParaRPr lang="zh-TW" altLang="en-US" sz="24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97634FF-1CEB-49B9-9CD0-BC15F3642618}"/>
              </a:ext>
            </a:extLst>
          </p:cNvPr>
          <p:cNvSpPr txBox="1"/>
          <p:nvPr/>
        </p:nvSpPr>
        <p:spPr>
          <a:xfrm>
            <a:off x="5661473" y="157644"/>
            <a:ext cx="3312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感謝 王耀賢 同學提供實驗結果</a:t>
            </a:r>
          </a:p>
        </p:txBody>
      </p:sp>
    </p:spTree>
    <p:extLst>
      <p:ext uri="{BB962C8B-B14F-4D97-AF65-F5344CB8AC3E}">
        <p14:creationId xmlns:p14="http://schemas.microsoft.com/office/powerpoint/2010/main" val="3566530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2F6C12-1A01-47AA-9308-2FD96C3CF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Tree as Embedding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0804C2B-4D69-4C4E-A8DE-D6DC93657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721" y="1992596"/>
            <a:ext cx="4494682" cy="354696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EEE5DD6-E86A-48E2-940A-89D5AD6349C3}"/>
              </a:ext>
            </a:extLst>
          </p:cNvPr>
          <p:cNvSpPr/>
          <p:nvPr/>
        </p:nvSpPr>
        <p:spPr>
          <a:xfrm>
            <a:off x="4890886" y="5830008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https://arxiv.org/abs/1904.03746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ACDED0C-3302-4A28-9016-8F507A94A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395" y="1962142"/>
            <a:ext cx="4195870" cy="365040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149E213-9E1E-4119-87ED-676AFA6FB5CF}"/>
              </a:ext>
            </a:extLst>
          </p:cNvPr>
          <p:cNvSpPr/>
          <p:nvPr/>
        </p:nvSpPr>
        <p:spPr>
          <a:xfrm>
            <a:off x="628650" y="5830008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https://arxiv.org/abs/1806.07832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42916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Concluding Remarks </a:t>
            </a:r>
            <a:endParaRPr lang="zh-TW" altLang="en-US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F60B8D4B-DB6C-429B-B99E-630D729F16C5}"/>
              </a:ext>
            </a:extLst>
          </p:cNvPr>
          <p:cNvGrpSpPr/>
          <p:nvPr/>
        </p:nvGrpSpPr>
        <p:grpSpPr>
          <a:xfrm>
            <a:off x="714377" y="1488966"/>
            <a:ext cx="7527299" cy="2129226"/>
            <a:chOff x="714377" y="1898541"/>
            <a:chExt cx="7527299" cy="2129226"/>
          </a:xfrm>
        </p:grpSpPr>
        <p:cxnSp>
          <p:nvCxnSpPr>
            <p:cNvPr id="11" name="直線接點 10"/>
            <p:cNvCxnSpPr/>
            <p:nvPr/>
          </p:nvCxnSpPr>
          <p:spPr>
            <a:xfrm rot="5400000">
              <a:off x="7403607" y="2648169"/>
              <a:ext cx="509588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4"/>
            <p:cNvSpPr/>
            <p:nvPr/>
          </p:nvSpPr>
          <p:spPr>
            <a:xfrm rot="5400000">
              <a:off x="3882809" y="3156430"/>
              <a:ext cx="1209244" cy="468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400" dirty="0"/>
            </a:p>
          </p:txBody>
        </p:sp>
        <p:sp>
          <p:nvSpPr>
            <p:cNvPr id="6" name="向右箭號 9"/>
            <p:cNvSpPr/>
            <p:nvPr/>
          </p:nvSpPr>
          <p:spPr>
            <a:xfrm>
              <a:off x="1992800" y="3101484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cxnSp>
          <p:nvCxnSpPr>
            <p:cNvPr id="9" name="直線接點 8"/>
            <p:cNvCxnSpPr/>
            <p:nvPr/>
          </p:nvCxnSpPr>
          <p:spPr>
            <a:xfrm flipH="1">
              <a:off x="1313549" y="2376145"/>
              <a:ext cx="63434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接點 9"/>
            <p:cNvCxnSpPr/>
            <p:nvPr/>
          </p:nvCxnSpPr>
          <p:spPr>
            <a:xfrm rot="5400000">
              <a:off x="1068941" y="2605539"/>
              <a:ext cx="509588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字方塊 49"/>
            <p:cNvSpPr txBox="1">
              <a:spLocks noChangeArrowheads="1"/>
            </p:cNvSpPr>
            <p:nvPr/>
          </p:nvSpPr>
          <p:spPr bwMode="auto">
            <a:xfrm>
              <a:off x="3029483" y="1898541"/>
              <a:ext cx="2952750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9pPr>
            </a:lstStyle>
            <a:p>
              <a:pPr algn="ctr"/>
              <a:r>
                <a:rPr kumimoji="0" lang="en-US" altLang="zh-TW" sz="2400" dirty="0"/>
                <a:t>As close as possible</a:t>
              </a:r>
              <a:endParaRPr kumimoji="0" lang="zh-TW" altLang="en-US" sz="2400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379893" y="2902963"/>
              <a:ext cx="1308100" cy="1002279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NN</a:t>
              </a:r>
            </a:p>
            <a:p>
              <a:pPr algn="ctr"/>
              <a:r>
                <a:rPr lang="en-US" altLang="zh-TW" sz="2400" dirty="0"/>
                <a:t>Encoder</a:t>
              </a:r>
              <a:endParaRPr lang="zh-TW" altLang="en-US" sz="2400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5228597" y="2938332"/>
              <a:ext cx="1308100" cy="98133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NN</a:t>
              </a:r>
            </a:p>
            <a:p>
              <a:pPr algn="ctr"/>
              <a:r>
                <a:rPr lang="en-US" altLang="zh-TW" sz="2400" dirty="0"/>
                <a:t>Decoder</a:t>
              </a:r>
              <a:endParaRPr lang="zh-TW" altLang="en-US" sz="2400" dirty="0"/>
            </a:p>
          </p:txBody>
        </p:sp>
        <p:sp>
          <p:nvSpPr>
            <p:cNvPr id="15" name="向右箭號 9"/>
            <p:cNvSpPr/>
            <p:nvPr/>
          </p:nvSpPr>
          <p:spPr>
            <a:xfrm>
              <a:off x="3809091" y="3101484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6" name="向右箭號 9"/>
            <p:cNvSpPr/>
            <p:nvPr/>
          </p:nvSpPr>
          <p:spPr>
            <a:xfrm>
              <a:off x="4811755" y="3118504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7" name="向右箭號 9"/>
            <p:cNvSpPr/>
            <p:nvPr/>
          </p:nvSpPr>
          <p:spPr>
            <a:xfrm>
              <a:off x="6664833" y="3118504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8" name="文字方塊 17"/>
            <p:cNvSpPr txBox="1"/>
            <p:nvPr/>
          </p:nvSpPr>
          <p:spPr>
            <a:xfrm rot="5400000">
              <a:off x="3961542" y="3159597"/>
              <a:ext cx="11036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code</a:t>
              </a:r>
              <a:endParaRPr lang="zh-TW" altLang="en-US" sz="2400" dirty="0"/>
            </a:p>
          </p:txBody>
        </p:sp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5DD9CD01-84D3-44BE-8565-B23A3713E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4377" y="2836423"/>
              <a:ext cx="1181100" cy="1181100"/>
            </a:xfrm>
            <a:prstGeom prst="rect">
              <a:avLst/>
            </a:prstGeom>
          </p:spPr>
        </p:pic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0A137830-C78D-4AF1-9C74-E3912960A0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0576" y="2846667"/>
              <a:ext cx="1181100" cy="1181100"/>
            </a:xfrm>
            <a:prstGeom prst="rect">
              <a:avLst/>
            </a:prstGeom>
          </p:spPr>
        </p:pic>
      </p:grpSp>
      <p:sp>
        <p:nvSpPr>
          <p:cNvPr id="4" name="文字方塊 3">
            <a:extLst>
              <a:ext uri="{FF2B5EF4-FFF2-40B4-BE49-F238E27FC236}">
                <a16:creationId xmlns:a16="http://schemas.microsoft.com/office/drawing/2014/main" id="{5AE02774-82DA-4409-B2DE-11602E4DC55E}"/>
              </a:ext>
            </a:extLst>
          </p:cNvPr>
          <p:cNvSpPr txBox="1"/>
          <p:nvPr/>
        </p:nvSpPr>
        <p:spPr>
          <a:xfrm>
            <a:off x="714377" y="3761702"/>
            <a:ext cx="780097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3200" dirty="0"/>
              <a:t>More than minimizing reconstruction error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TW" sz="2800" dirty="0"/>
              <a:t>Using Discriminator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TW" sz="2800" dirty="0"/>
              <a:t>Sequential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3200" dirty="0"/>
              <a:t>More interpretable embedding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TW" sz="2800" dirty="0"/>
              <a:t>Feature Disentangle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TW" sz="2800" dirty="0"/>
              <a:t>Discrete and Structured 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7096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11737D-CF57-49A1-AFA6-240A95C12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good embedding?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E7095A-A0CB-4824-86F6-A064BEFE5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altLang="zh-TW" dirty="0"/>
              <a:t>An embedding should represent the object.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256221D-2BF1-49E0-8C70-010D429D3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90" y="2964236"/>
            <a:ext cx="1286894" cy="221381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CB7ABE3-0D31-4E61-A5DA-2A0D6EF72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284" y="2964236"/>
            <a:ext cx="2715834" cy="220863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DD71ACB-B5AA-4B0C-AF53-36FBD0F30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963" y="2870358"/>
            <a:ext cx="1286894" cy="2213818"/>
          </a:xfrm>
          <a:prstGeom prst="rect">
            <a:avLst/>
          </a:prstGeom>
        </p:spPr>
      </p:pic>
      <p:pic>
        <p:nvPicPr>
          <p:cNvPr id="1026" name="Picture 2" descr="ãä¸è±ãçåçæå°çµæ">
            <a:extLst>
              <a:ext uri="{FF2B5EF4-FFF2-40B4-BE49-F238E27FC236}">
                <a16:creationId xmlns:a16="http://schemas.microsoft.com/office/drawing/2014/main" id="{253288DC-A3CA-44BE-80C5-BF66C8D5B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243" y="2796825"/>
            <a:ext cx="2398867" cy="2381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右大括弧 6">
            <a:extLst>
              <a:ext uri="{FF2B5EF4-FFF2-40B4-BE49-F238E27FC236}">
                <a16:creationId xmlns:a16="http://schemas.microsoft.com/office/drawing/2014/main" id="{C18EB08D-1BE8-4558-84E7-21BCF218A080}"/>
              </a:ext>
            </a:extLst>
          </p:cNvPr>
          <p:cNvSpPr/>
          <p:nvPr/>
        </p:nvSpPr>
        <p:spPr>
          <a:xfrm rot="5400000">
            <a:off x="2232490" y="3330147"/>
            <a:ext cx="422359" cy="4107801"/>
          </a:xfrm>
          <a:prstGeom prst="rightBrace">
            <a:avLst>
              <a:gd name="adj1" fmla="val 3000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右大括弧 8">
            <a:extLst>
              <a:ext uri="{FF2B5EF4-FFF2-40B4-BE49-F238E27FC236}">
                <a16:creationId xmlns:a16="http://schemas.microsoft.com/office/drawing/2014/main" id="{AE0584CF-F181-42A8-B52C-087EA2389EFF}"/>
              </a:ext>
            </a:extLst>
          </p:cNvPr>
          <p:cNvSpPr/>
          <p:nvPr/>
        </p:nvSpPr>
        <p:spPr>
          <a:xfrm rot="5400000">
            <a:off x="6606121" y="3327068"/>
            <a:ext cx="422359" cy="4107801"/>
          </a:xfrm>
          <a:prstGeom prst="rightBrace">
            <a:avLst>
              <a:gd name="adj1" fmla="val 3000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CDCCB01-F244-416F-812E-56AC2F31C03B}"/>
              </a:ext>
            </a:extLst>
          </p:cNvPr>
          <p:cNvSpPr txBox="1"/>
          <p:nvPr/>
        </p:nvSpPr>
        <p:spPr>
          <a:xfrm>
            <a:off x="1116416" y="5763375"/>
            <a:ext cx="2626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是一對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639E115-1914-4711-9C34-080702A46EF6}"/>
              </a:ext>
            </a:extLst>
          </p:cNvPr>
          <p:cNvSpPr txBox="1"/>
          <p:nvPr/>
        </p:nvSpPr>
        <p:spPr>
          <a:xfrm>
            <a:off x="5482913" y="5763375"/>
            <a:ext cx="2626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是一對</a:t>
            </a:r>
          </a:p>
        </p:txBody>
      </p:sp>
    </p:spTree>
    <p:extLst>
      <p:ext uri="{BB962C8B-B14F-4D97-AF65-F5344CB8AC3E}">
        <p14:creationId xmlns:p14="http://schemas.microsoft.com/office/powerpoint/2010/main" val="81120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8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AD78F52A-BECC-45F6-A9D0-48215758181E}"/>
              </a:ext>
            </a:extLst>
          </p:cNvPr>
          <p:cNvSpPr/>
          <p:nvPr/>
        </p:nvSpPr>
        <p:spPr>
          <a:xfrm>
            <a:off x="4650175" y="4867101"/>
            <a:ext cx="4086554" cy="1392865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15790DDA-2381-4D50-A25A-ED77310175EF}"/>
              </a:ext>
            </a:extLst>
          </p:cNvPr>
          <p:cNvSpPr/>
          <p:nvPr/>
        </p:nvSpPr>
        <p:spPr>
          <a:xfrm>
            <a:off x="4656434" y="2955851"/>
            <a:ext cx="4086554" cy="139286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DC028BF-BA89-406C-9228-E8C122E4BC3E}"/>
              </a:ext>
            </a:extLst>
          </p:cNvPr>
          <p:cNvSpPr/>
          <p:nvPr/>
        </p:nvSpPr>
        <p:spPr>
          <a:xfrm>
            <a:off x="2140339" y="4072050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730C31A-3311-4CE4-BDA7-F5426C638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13" y="3959440"/>
            <a:ext cx="1136855" cy="114771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CED000D-D166-47EB-B22C-CF26B3A9547C}"/>
              </a:ext>
            </a:extLst>
          </p:cNvPr>
          <p:cNvSpPr/>
          <p:nvPr/>
        </p:nvSpPr>
        <p:spPr>
          <a:xfrm rot="5400000">
            <a:off x="3489878" y="4460083"/>
            <a:ext cx="1002279" cy="226214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BA85728-2344-4F2E-82B2-1CAF8AE17FB3}"/>
              </a:ext>
            </a:extLst>
          </p:cNvPr>
          <p:cNvSpPr/>
          <p:nvPr/>
        </p:nvSpPr>
        <p:spPr>
          <a:xfrm>
            <a:off x="2138583" y="5483858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0AB3696-E7EE-43C6-B98A-4576974E11B0}"/>
              </a:ext>
            </a:extLst>
          </p:cNvPr>
          <p:cNvSpPr/>
          <p:nvPr/>
        </p:nvSpPr>
        <p:spPr>
          <a:xfrm rot="5400000">
            <a:off x="3488122" y="5871891"/>
            <a:ext cx="1002279" cy="226214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09B140D1-3FFC-4424-A3D7-0F7546F9384A}"/>
              </a:ext>
            </a:extLst>
          </p:cNvPr>
          <p:cNvCxnSpPr/>
          <p:nvPr/>
        </p:nvCxnSpPr>
        <p:spPr>
          <a:xfrm>
            <a:off x="1729918" y="4573189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CBC3E463-1BFB-4FED-8A6E-090EF6152882}"/>
              </a:ext>
            </a:extLst>
          </p:cNvPr>
          <p:cNvCxnSpPr/>
          <p:nvPr/>
        </p:nvCxnSpPr>
        <p:spPr>
          <a:xfrm>
            <a:off x="1718636" y="5984997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6ADDC8B3-4B9E-425B-8B6C-B855B3FC9993}"/>
              </a:ext>
            </a:extLst>
          </p:cNvPr>
          <p:cNvCxnSpPr/>
          <p:nvPr/>
        </p:nvCxnSpPr>
        <p:spPr>
          <a:xfrm>
            <a:off x="3448439" y="4582714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CF617DE2-FDF8-454D-87ED-B82E407BFD82}"/>
              </a:ext>
            </a:extLst>
          </p:cNvPr>
          <p:cNvCxnSpPr/>
          <p:nvPr/>
        </p:nvCxnSpPr>
        <p:spPr>
          <a:xfrm>
            <a:off x="3446682" y="5984997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圖片 18">
            <a:extLst>
              <a:ext uri="{FF2B5EF4-FFF2-40B4-BE49-F238E27FC236}">
                <a16:creationId xmlns:a16="http://schemas.microsoft.com/office/drawing/2014/main" id="{C5B8AE3F-8BF6-46B6-8987-8FEF44F79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012" y="5424021"/>
            <a:ext cx="1305454" cy="1087878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4FE81E85-5457-4BB9-803F-65AD66268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1925" y="3099363"/>
            <a:ext cx="1136855" cy="1147715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5D130192-DDA3-4A3A-AEFD-F546C67F9C68}"/>
              </a:ext>
            </a:extLst>
          </p:cNvPr>
          <p:cNvSpPr/>
          <p:nvPr/>
        </p:nvSpPr>
        <p:spPr>
          <a:xfrm rot="5400000">
            <a:off x="5757804" y="3560113"/>
            <a:ext cx="1002279" cy="226214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C6F0138D-85D1-4132-8409-7FFC26AC2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5414" y="3129555"/>
            <a:ext cx="1305454" cy="1087878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F09C2503-53F0-418A-9194-D7A1EDE57F08}"/>
              </a:ext>
            </a:extLst>
          </p:cNvPr>
          <p:cNvSpPr/>
          <p:nvPr/>
        </p:nvSpPr>
        <p:spPr>
          <a:xfrm rot="5400000">
            <a:off x="7844958" y="3530195"/>
            <a:ext cx="1002279" cy="226214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E7E88453-460C-4DFD-B441-559C9BF09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666" y="4989917"/>
            <a:ext cx="1136855" cy="1147715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95C89C2E-8890-4652-9AFD-FAACBA9AD40C}"/>
              </a:ext>
            </a:extLst>
          </p:cNvPr>
          <p:cNvSpPr/>
          <p:nvPr/>
        </p:nvSpPr>
        <p:spPr>
          <a:xfrm rot="5400000">
            <a:off x="7837215" y="5452648"/>
            <a:ext cx="1002279" cy="226214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B66CEE2A-48B9-4BEA-98E0-8654F3FBF2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047" y="5021816"/>
            <a:ext cx="1305454" cy="1087878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4CE13980-87CB-4D99-94D5-A66361B69131}"/>
              </a:ext>
            </a:extLst>
          </p:cNvPr>
          <p:cNvSpPr/>
          <p:nvPr/>
        </p:nvSpPr>
        <p:spPr>
          <a:xfrm rot="5400000">
            <a:off x="5751544" y="5463549"/>
            <a:ext cx="1002279" cy="226214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4A8A807-B340-4835-9D76-F75AB09C562E}"/>
              </a:ext>
            </a:extLst>
          </p:cNvPr>
          <p:cNvSpPr/>
          <p:nvPr/>
        </p:nvSpPr>
        <p:spPr>
          <a:xfrm>
            <a:off x="2370957" y="2133780"/>
            <a:ext cx="1331843" cy="1002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Discriminator</a:t>
            </a:r>
            <a:endParaRPr lang="zh-TW" altLang="en-US" sz="24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30E39F3-7CF2-4CE6-AD13-D1D06BAF9645}"/>
              </a:ext>
            </a:extLst>
          </p:cNvPr>
          <p:cNvSpPr/>
          <p:nvPr/>
        </p:nvSpPr>
        <p:spPr>
          <a:xfrm>
            <a:off x="510365" y="2215414"/>
            <a:ext cx="974237" cy="861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image</a:t>
            </a:r>
            <a:endParaRPr lang="zh-TW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85A6CA0-45F6-42BC-BB80-18BFBE51ECD6}"/>
              </a:ext>
            </a:extLst>
          </p:cNvPr>
          <p:cNvSpPr/>
          <p:nvPr/>
        </p:nvSpPr>
        <p:spPr>
          <a:xfrm rot="5400000">
            <a:off x="1224254" y="2532252"/>
            <a:ext cx="1002279" cy="2262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660F3EA-15DD-427E-8B55-1D7C4C161832}"/>
              </a:ext>
            </a:extLst>
          </p:cNvPr>
          <p:cNvSpPr/>
          <p:nvPr/>
        </p:nvSpPr>
        <p:spPr>
          <a:xfrm>
            <a:off x="401012" y="2061078"/>
            <a:ext cx="1545168" cy="121797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6DCD8F41-C5B4-4465-8441-FA36CAC21C5E}"/>
              </a:ext>
            </a:extLst>
          </p:cNvPr>
          <p:cNvCxnSpPr/>
          <p:nvPr/>
        </p:nvCxnSpPr>
        <p:spPr>
          <a:xfrm>
            <a:off x="1972813" y="2637551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62DFCFF9-BA21-42B5-AB76-E389096DF9F1}"/>
              </a:ext>
            </a:extLst>
          </p:cNvPr>
          <p:cNvCxnSpPr/>
          <p:nvPr/>
        </p:nvCxnSpPr>
        <p:spPr>
          <a:xfrm>
            <a:off x="3700859" y="2637551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4FA22BDB-A9BC-4829-B3D9-D36B003B8396}"/>
              </a:ext>
            </a:extLst>
          </p:cNvPr>
          <p:cNvSpPr txBox="1"/>
          <p:nvPr/>
        </p:nvSpPr>
        <p:spPr>
          <a:xfrm>
            <a:off x="4146223" y="2387582"/>
            <a:ext cx="708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y/n</a:t>
            </a:r>
            <a:endParaRPr lang="zh-TW" altLang="en-US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CE93661-3725-4403-A334-9D44928D571F}"/>
              </a:ext>
            </a:extLst>
          </p:cNvPr>
          <p:cNvSpPr/>
          <p:nvPr/>
        </p:nvSpPr>
        <p:spPr>
          <a:xfrm>
            <a:off x="234761" y="173942"/>
            <a:ext cx="42194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i="1" u="sng" dirty="0"/>
              <a:t>Beyond Reconstruction </a:t>
            </a:r>
            <a:endParaRPr lang="zh-TW" altLang="en-US" sz="3200" b="1" i="1" u="sng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7A72AF22-C72B-497D-813A-5153B3466980}"/>
              </a:ext>
            </a:extLst>
          </p:cNvPr>
          <p:cNvSpPr txBox="1"/>
          <p:nvPr/>
        </p:nvSpPr>
        <p:spPr>
          <a:xfrm>
            <a:off x="1958274" y="3136059"/>
            <a:ext cx="2294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binary classifier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3B85A4F1-7E06-4750-A4EC-D579B4CFC5A6}"/>
                  </a:ext>
                </a:extLst>
              </p:cNvPr>
              <p:cNvSpPr txBox="1"/>
              <p:nvPr/>
            </p:nvSpPr>
            <p:spPr>
              <a:xfrm>
                <a:off x="-226615" y="1423541"/>
                <a:ext cx="51951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loss of the classification task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3B85A4F1-7E06-4750-A4EC-D579B4CFC5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26615" y="1423541"/>
                <a:ext cx="5195144" cy="461665"/>
              </a:xfrm>
              <a:prstGeom prst="rect">
                <a:avLst/>
              </a:prstGeom>
              <a:blipFill>
                <a:blip r:embed="rId5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3B5BE817-D049-459D-8709-26ABADBC610D}"/>
                  </a:ext>
                </a:extLst>
              </p:cNvPr>
              <p:cNvSpPr txBox="1"/>
              <p:nvPr/>
            </p:nvSpPr>
            <p:spPr>
              <a:xfrm>
                <a:off x="4606384" y="1132405"/>
                <a:ext cx="1601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Small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3B5BE817-D049-459D-8709-26ABADBC61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6384" y="1132405"/>
                <a:ext cx="1601220" cy="461665"/>
              </a:xfrm>
              <a:prstGeom prst="rect">
                <a:avLst/>
              </a:prstGeom>
              <a:blipFill>
                <a:blip r:embed="rId6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箭號: 向右 41">
            <a:extLst>
              <a:ext uri="{FF2B5EF4-FFF2-40B4-BE49-F238E27FC236}">
                <a16:creationId xmlns:a16="http://schemas.microsoft.com/office/drawing/2014/main" id="{E56A0D10-302C-4433-847F-B5661B192779}"/>
              </a:ext>
            </a:extLst>
          </p:cNvPr>
          <p:cNvSpPr/>
          <p:nvPr/>
        </p:nvSpPr>
        <p:spPr>
          <a:xfrm>
            <a:off x="6059465" y="1242338"/>
            <a:ext cx="364494" cy="31674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D75C81DA-212F-4977-85CC-D0311973DB36}"/>
              </a:ext>
            </a:extLst>
          </p:cNvPr>
          <p:cNvSpPr txBox="1"/>
          <p:nvPr/>
        </p:nvSpPr>
        <p:spPr>
          <a:xfrm>
            <a:off x="6477338" y="1010292"/>
            <a:ext cx="2640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The embeddings are representative.</a:t>
            </a:r>
            <a:endParaRPr lang="zh-TW" altLang="en-US" sz="2400" dirty="0"/>
          </a:p>
        </p:txBody>
      </p:sp>
      <p:sp>
        <p:nvSpPr>
          <p:cNvPr id="2" name="左大括弧 1">
            <a:extLst>
              <a:ext uri="{FF2B5EF4-FFF2-40B4-BE49-F238E27FC236}">
                <a16:creationId xmlns:a16="http://schemas.microsoft.com/office/drawing/2014/main" id="{6F368A82-5FF0-4B24-A1D7-B30C5923242C}"/>
              </a:ext>
            </a:extLst>
          </p:cNvPr>
          <p:cNvSpPr/>
          <p:nvPr/>
        </p:nvSpPr>
        <p:spPr>
          <a:xfrm>
            <a:off x="4661255" y="141340"/>
            <a:ext cx="109012" cy="2172425"/>
          </a:xfrm>
          <a:prstGeom prst="leftBrace">
            <a:avLst>
              <a:gd name="adj1" fmla="val 126228"/>
              <a:gd name="adj2" fmla="val 7156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語音泡泡: 圓角矩形 5">
            <a:extLst>
              <a:ext uri="{FF2B5EF4-FFF2-40B4-BE49-F238E27FC236}">
                <a16:creationId xmlns:a16="http://schemas.microsoft.com/office/drawing/2014/main" id="{2293ABEF-6894-459F-BDC1-F6522828DA7F}"/>
              </a:ext>
            </a:extLst>
          </p:cNvPr>
          <p:cNvSpPr/>
          <p:nvPr/>
        </p:nvSpPr>
        <p:spPr>
          <a:xfrm>
            <a:off x="6372050" y="4247078"/>
            <a:ext cx="2197937" cy="537573"/>
          </a:xfrm>
          <a:prstGeom prst="wedgeRoundRectCallout">
            <a:avLst>
              <a:gd name="adj1" fmla="val 61405"/>
              <a:gd name="adj2" fmla="val 407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Say “Yes”</a:t>
            </a:r>
            <a:endParaRPr lang="zh-TW" altLang="en-US" sz="2400" dirty="0"/>
          </a:p>
        </p:txBody>
      </p:sp>
      <p:sp>
        <p:nvSpPr>
          <p:cNvPr id="46" name="語音泡泡: 圓角矩形 45">
            <a:extLst>
              <a:ext uri="{FF2B5EF4-FFF2-40B4-BE49-F238E27FC236}">
                <a16:creationId xmlns:a16="http://schemas.microsoft.com/office/drawing/2014/main" id="{A49079C0-A6A7-4047-A54D-38D331B0569F}"/>
              </a:ext>
            </a:extLst>
          </p:cNvPr>
          <p:cNvSpPr/>
          <p:nvPr/>
        </p:nvSpPr>
        <p:spPr>
          <a:xfrm>
            <a:off x="6365791" y="6163860"/>
            <a:ext cx="2197937" cy="537573"/>
          </a:xfrm>
          <a:prstGeom prst="wedgeRoundRectCallout">
            <a:avLst>
              <a:gd name="adj1" fmla="val 61405"/>
              <a:gd name="adj2" fmla="val 407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Say “No”</a:t>
            </a:r>
            <a:endParaRPr lang="zh-TW" altLang="en-US" sz="24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7C1DCDC-7B53-4C78-AD13-5E31964464F3}"/>
              </a:ext>
            </a:extLst>
          </p:cNvPr>
          <p:cNvSpPr txBox="1"/>
          <p:nvPr/>
        </p:nvSpPr>
        <p:spPr>
          <a:xfrm>
            <a:off x="281108" y="706580"/>
            <a:ext cx="4219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How to evaluate an encoder?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CE420615-C427-405C-9257-0A61DEB9A800}"/>
                  </a:ext>
                </a:extLst>
              </p:cNvPr>
              <p:cNvSpPr txBox="1"/>
              <p:nvPr/>
            </p:nvSpPr>
            <p:spPr>
              <a:xfrm>
                <a:off x="6899981" y="450462"/>
                <a:ext cx="1896296" cy="618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CE420615-C427-405C-9257-0A61DEB9A8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9981" y="450462"/>
                <a:ext cx="1896296" cy="618054"/>
              </a:xfrm>
              <a:prstGeom prst="rect">
                <a:avLst/>
              </a:prstGeom>
              <a:blipFill>
                <a:blip r:embed="rId7"/>
                <a:stretch>
                  <a:fillRect l="-965" b="-990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C0C3F0A5-2EB1-49F9-8DFD-177AC73129C4}"/>
                  </a:ext>
                </a:extLst>
              </p:cNvPr>
              <p:cNvSpPr/>
              <p:nvPr/>
            </p:nvSpPr>
            <p:spPr>
              <a:xfrm>
                <a:off x="3434290" y="2767532"/>
                <a:ext cx="470193" cy="461665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C0C3F0A5-2EB1-49F9-8DFD-177AC73129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4290" y="2767532"/>
                <a:ext cx="470193" cy="461665"/>
              </a:xfrm>
              <a:prstGeom prst="rect">
                <a:avLst/>
              </a:prstGeom>
              <a:blipFill>
                <a:blip r:embed="rId8"/>
                <a:stretch>
                  <a:fillRect l="-2564" b="-1428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2C7DFBC-E32D-4300-A364-E0CBC66BE972}"/>
                  </a:ext>
                </a:extLst>
              </p:cNvPr>
              <p:cNvSpPr txBox="1"/>
              <p:nvPr/>
            </p:nvSpPr>
            <p:spPr>
              <a:xfrm>
                <a:off x="4756275" y="50835"/>
                <a:ext cx="31035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Train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altLang="zh-TW" sz="2400" dirty="0"/>
                  <a:t> to minimize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2C7DFBC-E32D-4300-A364-E0CBC66BE9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6275" y="50835"/>
                <a:ext cx="3103532" cy="461665"/>
              </a:xfrm>
              <a:prstGeom prst="rect">
                <a:avLst/>
              </a:prstGeom>
              <a:blipFill>
                <a:blip r:embed="rId9"/>
                <a:stretch>
                  <a:fillRect l="-2947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115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3" grpId="0" animBg="1"/>
      <p:bldP spid="21" grpId="0" animBg="1"/>
      <p:bldP spid="23" grpId="0" animBg="1"/>
      <p:bldP spid="25" grpId="0" animBg="1"/>
      <p:bldP spid="27" grpId="0" animBg="1"/>
      <p:bldP spid="28" grpId="0" animBg="1"/>
      <p:bldP spid="30" grpId="0" animBg="1"/>
      <p:bldP spid="31" grpId="0" animBg="1"/>
      <p:bldP spid="32" grpId="0" animBg="1"/>
      <p:bldP spid="35" grpId="0"/>
      <p:bldP spid="37" grpId="0"/>
      <p:bldP spid="38" grpId="0"/>
      <p:bldP spid="40" grpId="0"/>
      <p:bldP spid="42" grpId="0" animBg="1"/>
      <p:bldP spid="43" grpId="0"/>
      <p:bldP spid="2" grpId="0" animBg="1"/>
      <p:bldP spid="6" grpId="0" animBg="1"/>
      <p:bldP spid="46" grpId="0" animBg="1"/>
      <p:bldP spid="47" grpId="0"/>
      <p:bldP spid="12" grpId="0" animBg="1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AD78F52A-BECC-45F6-A9D0-48215758181E}"/>
              </a:ext>
            </a:extLst>
          </p:cNvPr>
          <p:cNvSpPr/>
          <p:nvPr/>
        </p:nvSpPr>
        <p:spPr>
          <a:xfrm>
            <a:off x="4650175" y="4867101"/>
            <a:ext cx="4086554" cy="1392865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15790DDA-2381-4D50-A25A-ED77310175EF}"/>
              </a:ext>
            </a:extLst>
          </p:cNvPr>
          <p:cNvSpPr/>
          <p:nvPr/>
        </p:nvSpPr>
        <p:spPr>
          <a:xfrm>
            <a:off x="4656434" y="2955851"/>
            <a:ext cx="4086554" cy="139286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DC028BF-BA89-406C-9228-E8C122E4BC3E}"/>
              </a:ext>
            </a:extLst>
          </p:cNvPr>
          <p:cNvSpPr/>
          <p:nvPr/>
        </p:nvSpPr>
        <p:spPr>
          <a:xfrm>
            <a:off x="2140339" y="4072050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730C31A-3311-4CE4-BDA7-F5426C638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13" y="3959440"/>
            <a:ext cx="1136855" cy="114771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CED000D-D166-47EB-B22C-CF26B3A9547C}"/>
              </a:ext>
            </a:extLst>
          </p:cNvPr>
          <p:cNvSpPr/>
          <p:nvPr/>
        </p:nvSpPr>
        <p:spPr>
          <a:xfrm rot="5400000">
            <a:off x="3489878" y="4460083"/>
            <a:ext cx="1002279" cy="22621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BA85728-2344-4F2E-82B2-1CAF8AE17FB3}"/>
              </a:ext>
            </a:extLst>
          </p:cNvPr>
          <p:cNvSpPr/>
          <p:nvPr/>
        </p:nvSpPr>
        <p:spPr>
          <a:xfrm>
            <a:off x="2138583" y="5483858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0AB3696-E7EE-43C6-B98A-4576974E11B0}"/>
              </a:ext>
            </a:extLst>
          </p:cNvPr>
          <p:cNvSpPr/>
          <p:nvPr/>
        </p:nvSpPr>
        <p:spPr>
          <a:xfrm rot="5400000">
            <a:off x="3488122" y="5871891"/>
            <a:ext cx="1002279" cy="2262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09B140D1-3FFC-4424-A3D7-0F7546F9384A}"/>
              </a:ext>
            </a:extLst>
          </p:cNvPr>
          <p:cNvCxnSpPr/>
          <p:nvPr/>
        </p:nvCxnSpPr>
        <p:spPr>
          <a:xfrm>
            <a:off x="1729918" y="4573189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CBC3E463-1BFB-4FED-8A6E-090EF6152882}"/>
              </a:ext>
            </a:extLst>
          </p:cNvPr>
          <p:cNvCxnSpPr/>
          <p:nvPr/>
        </p:nvCxnSpPr>
        <p:spPr>
          <a:xfrm>
            <a:off x="1718636" y="5984997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6ADDC8B3-4B9E-425B-8B6C-B855B3FC9993}"/>
              </a:ext>
            </a:extLst>
          </p:cNvPr>
          <p:cNvCxnSpPr/>
          <p:nvPr/>
        </p:nvCxnSpPr>
        <p:spPr>
          <a:xfrm>
            <a:off x="3448439" y="4582714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CF617DE2-FDF8-454D-87ED-B82E407BFD82}"/>
              </a:ext>
            </a:extLst>
          </p:cNvPr>
          <p:cNvCxnSpPr/>
          <p:nvPr/>
        </p:nvCxnSpPr>
        <p:spPr>
          <a:xfrm>
            <a:off x="3446682" y="5984997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圖片 18">
            <a:extLst>
              <a:ext uri="{FF2B5EF4-FFF2-40B4-BE49-F238E27FC236}">
                <a16:creationId xmlns:a16="http://schemas.microsoft.com/office/drawing/2014/main" id="{C5B8AE3F-8BF6-46B6-8987-8FEF44F79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012" y="5424021"/>
            <a:ext cx="1305454" cy="1087878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4FE81E85-5457-4BB9-803F-65AD66268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925" y="3099363"/>
            <a:ext cx="1136855" cy="1147715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5D130192-DDA3-4A3A-AEFD-F546C67F9C68}"/>
              </a:ext>
            </a:extLst>
          </p:cNvPr>
          <p:cNvSpPr/>
          <p:nvPr/>
        </p:nvSpPr>
        <p:spPr>
          <a:xfrm rot="5400000">
            <a:off x="5757804" y="3560113"/>
            <a:ext cx="1002279" cy="22621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C6F0138D-85D1-4132-8409-7FFC26AC2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414" y="3129555"/>
            <a:ext cx="1305454" cy="1087878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F09C2503-53F0-418A-9194-D7A1EDE57F08}"/>
              </a:ext>
            </a:extLst>
          </p:cNvPr>
          <p:cNvSpPr/>
          <p:nvPr/>
        </p:nvSpPr>
        <p:spPr>
          <a:xfrm rot="5400000">
            <a:off x="7844958" y="3530195"/>
            <a:ext cx="1002279" cy="2262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E7E88453-460C-4DFD-B441-559C9BF09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5666" y="4989917"/>
            <a:ext cx="1136855" cy="1147715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95C89C2E-8890-4652-9AFD-FAACBA9AD40C}"/>
              </a:ext>
            </a:extLst>
          </p:cNvPr>
          <p:cNvSpPr/>
          <p:nvPr/>
        </p:nvSpPr>
        <p:spPr>
          <a:xfrm rot="5400000">
            <a:off x="7837215" y="5452648"/>
            <a:ext cx="1002279" cy="22621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B66CEE2A-48B9-4BEA-98E0-8654F3FBF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047" y="5021816"/>
            <a:ext cx="1305454" cy="1087878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4CE13980-87CB-4D99-94D5-A66361B69131}"/>
              </a:ext>
            </a:extLst>
          </p:cNvPr>
          <p:cNvSpPr/>
          <p:nvPr/>
        </p:nvSpPr>
        <p:spPr>
          <a:xfrm rot="5400000">
            <a:off x="5751544" y="5463549"/>
            <a:ext cx="1002279" cy="2262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4A8A807-B340-4835-9D76-F75AB09C562E}"/>
              </a:ext>
            </a:extLst>
          </p:cNvPr>
          <p:cNvSpPr/>
          <p:nvPr/>
        </p:nvSpPr>
        <p:spPr>
          <a:xfrm>
            <a:off x="2370957" y="2133780"/>
            <a:ext cx="1331843" cy="1002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Discriminator</a:t>
            </a:r>
            <a:endParaRPr lang="zh-TW" altLang="en-US" sz="24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30E39F3-7CF2-4CE6-AD13-D1D06BAF9645}"/>
              </a:ext>
            </a:extLst>
          </p:cNvPr>
          <p:cNvSpPr/>
          <p:nvPr/>
        </p:nvSpPr>
        <p:spPr>
          <a:xfrm>
            <a:off x="510365" y="2215414"/>
            <a:ext cx="974237" cy="861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image</a:t>
            </a:r>
            <a:endParaRPr lang="zh-TW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85A6CA0-45F6-42BC-BB80-18BFBE51ECD6}"/>
              </a:ext>
            </a:extLst>
          </p:cNvPr>
          <p:cNvSpPr/>
          <p:nvPr/>
        </p:nvSpPr>
        <p:spPr>
          <a:xfrm rot="5400000">
            <a:off x="1224254" y="2532252"/>
            <a:ext cx="1002279" cy="2262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660F3EA-15DD-427E-8B55-1D7C4C161832}"/>
              </a:ext>
            </a:extLst>
          </p:cNvPr>
          <p:cNvSpPr/>
          <p:nvPr/>
        </p:nvSpPr>
        <p:spPr>
          <a:xfrm>
            <a:off x="401012" y="2061078"/>
            <a:ext cx="1545168" cy="121797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6DCD8F41-C5B4-4465-8441-FA36CAC21C5E}"/>
              </a:ext>
            </a:extLst>
          </p:cNvPr>
          <p:cNvCxnSpPr/>
          <p:nvPr/>
        </p:nvCxnSpPr>
        <p:spPr>
          <a:xfrm>
            <a:off x="1972813" y="2637551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62DFCFF9-BA21-42B5-AB76-E389096DF9F1}"/>
              </a:ext>
            </a:extLst>
          </p:cNvPr>
          <p:cNvCxnSpPr/>
          <p:nvPr/>
        </p:nvCxnSpPr>
        <p:spPr>
          <a:xfrm>
            <a:off x="3700859" y="2637551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4FA22BDB-A9BC-4829-B3D9-D36B003B8396}"/>
              </a:ext>
            </a:extLst>
          </p:cNvPr>
          <p:cNvSpPr txBox="1"/>
          <p:nvPr/>
        </p:nvSpPr>
        <p:spPr>
          <a:xfrm>
            <a:off x="4146223" y="2387582"/>
            <a:ext cx="708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y/n</a:t>
            </a:r>
            <a:endParaRPr lang="zh-TW" altLang="en-US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CE93661-3725-4403-A334-9D44928D571F}"/>
              </a:ext>
            </a:extLst>
          </p:cNvPr>
          <p:cNvSpPr/>
          <p:nvPr/>
        </p:nvSpPr>
        <p:spPr>
          <a:xfrm>
            <a:off x="234761" y="173942"/>
            <a:ext cx="42194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i="1" u="sng" dirty="0"/>
              <a:t>Beyond Reconstruction </a:t>
            </a:r>
            <a:endParaRPr lang="zh-TW" altLang="en-US" sz="3200" b="1" i="1" u="sng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7A72AF22-C72B-497D-813A-5153B3466980}"/>
              </a:ext>
            </a:extLst>
          </p:cNvPr>
          <p:cNvSpPr txBox="1"/>
          <p:nvPr/>
        </p:nvSpPr>
        <p:spPr>
          <a:xfrm>
            <a:off x="1958274" y="3136059"/>
            <a:ext cx="2294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binary classifier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3B85A4F1-7E06-4750-A4EC-D579B4CFC5A6}"/>
                  </a:ext>
                </a:extLst>
              </p:cNvPr>
              <p:cNvSpPr txBox="1"/>
              <p:nvPr/>
            </p:nvSpPr>
            <p:spPr>
              <a:xfrm>
                <a:off x="-226615" y="1423541"/>
                <a:ext cx="51951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loss of the classification task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3B85A4F1-7E06-4750-A4EC-D579B4CFC5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26615" y="1423541"/>
                <a:ext cx="5195144" cy="461665"/>
              </a:xfrm>
              <a:prstGeom prst="rect">
                <a:avLst/>
              </a:prstGeom>
              <a:blipFill>
                <a:blip r:embed="rId4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3B5BE817-D049-459D-8709-26ABADBC610D}"/>
                  </a:ext>
                </a:extLst>
              </p:cNvPr>
              <p:cNvSpPr txBox="1"/>
              <p:nvPr/>
            </p:nvSpPr>
            <p:spPr>
              <a:xfrm>
                <a:off x="4606384" y="1132405"/>
                <a:ext cx="1601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Small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3B5BE817-D049-459D-8709-26ABADBC61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6384" y="1132405"/>
                <a:ext cx="1601220" cy="461665"/>
              </a:xfrm>
              <a:prstGeom prst="rect">
                <a:avLst/>
              </a:prstGeom>
              <a:blipFill>
                <a:blip r:embed="rId5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箭號: 向右 41">
            <a:extLst>
              <a:ext uri="{FF2B5EF4-FFF2-40B4-BE49-F238E27FC236}">
                <a16:creationId xmlns:a16="http://schemas.microsoft.com/office/drawing/2014/main" id="{E56A0D10-302C-4433-847F-B5661B192779}"/>
              </a:ext>
            </a:extLst>
          </p:cNvPr>
          <p:cNvSpPr/>
          <p:nvPr/>
        </p:nvSpPr>
        <p:spPr>
          <a:xfrm>
            <a:off x="6059465" y="1242338"/>
            <a:ext cx="364494" cy="31674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D75C81DA-212F-4977-85CC-D0311973DB36}"/>
              </a:ext>
            </a:extLst>
          </p:cNvPr>
          <p:cNvSpPr txBox="1"/>
          <p:nvPr/>
        </p:nvSpPr>
        <p:spPr>
          <a:xfrm>
            <a:off x="6477338" y="1010292"/>
            <a:ext cx="2640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The embeddings are representative.</a:t>
            </a:r>
            <a:endParaRPr lang="zh-TW" altLang="en-US" sz="2400" dirty="0"/>
          </a:p>
        </p:txBody>
      </p:sp>
      <p:sp>
        <p:nvSpPr>
          <p:cNvPr id="2" name="左大括弧 1">
            <a:extLst>
              <a:ext uri="{FF2B5EF4-FFF2-40B4-BE49-F238E27FC236}">
                <a16:creationId xmlns:a16="http://schemas.microsoft.com/office/drawing/2014/main" id="{6F368A82-5FF0-4B24-A1D7-B30C5923242C}"/>
              </a:ext>
            </a:extLst>
          </p:cNvPr>
          <p:cNvSpPr/>
          <p:nvPr/>
        </p:nvSpPr>
        <p:spPr>
          <a:xfrm>
            <a:off x="4661255" y="141340"/>
            <a:ext cx="109012" cy="2172425"/>
          </a:xfrm>
          <a:prstGeom prst="leftBrace">
            <a:avLst>
              <a:gd name="adj1" fmla="val 126228"/>
              <a:gd name="adj2" fmla="val 7156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語音泡泡: 圓角矩形 5">
            <a:extLst>
              <a:ext uri="{FF2B5EF4-FFF2-40B4-BE49-F238E27FC236}">
                <a16:creationId xmlns:a16="http://schemas.microsoft.com/office/drawing/2014/main" id="{2293ABEF-6894-459F-BDC1-F6522828DA7F}"/>
              </a:ext>
            </a:extLst>
          </p:cNvPr>
          <p:cNvSpPr/>
          <p:nvPr/>
        </p:nvSpPr>
        <p:spPr>
          <a:xfrm>
            <a:off x="6372050" y="4247078"/>
            <a:ext cx="2197937" cy="537573"/>
          </a:xfrm>
          <a:prstGeom prst="wedgeRoundRectCallout">
            <a:avLst>
              <a:gd name="adj1" fmla="val 61405"/>
              <a:gd name="adj2" fmla="val 407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Say “Yes”</a:t>
            </a:r>
            <a:endParaRPr lang="zh-TW" altLang="en-US" sz="2400" dirty="0"/>
          </a:p>
        </p:txBody>
      </p:sp>
      <p:sp>
        <p:nvSpPr>
          <p:cNvPr id="46" name="語音泡泡: 圓角矩形 45">
            <a:extLst>
              <a:ext uri="{FF2B5EF4-FFF2-40B4-BE49-F238E27FC236}">
                <a16:creationId xmlns:a16="http://schemas.microsoft.com/office/drawing/2014/main" id="{A49079C0-A6A7-4047-A54D-38D331B0569F}"/>
              </a:ext>
            </a:extLst>
          </p:cNvPr>
          <p:cNvSpPr/>
          <p:nvPr/>
        </p:nvSpPr>
        <p:spPr>
          <a:xfrm>
            <a:off x="6365791" y="6163860"/>
            <a:ext cx="2197937" cy="537573"/>
          </a:xfrm>
          <a:prstGeom prst="wedgeRoundRectCallout">
            <a:avLst>
              <a:gd name="adj1" fmla="val 61405"/>
              <a:gd name="adj2" fmla="val 407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Say “No”</a:t>
            </a:r>
            <a:endParaRPr lang="zh-TW" altLang="en-US" sz="24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7C1DCDC-7B53-4C78-AD13-5E31964464F3}"/>
              </a:ext>
            </a:extLst>
          </p:cNvPr>
          <p:cNvSpPr txBox="1"/>
          <p:nvPr/>
        </p:nvSpPr>
        <p:spPr>
          <a:xfrm>
            <a:off x="281108" y="706580"/>
            <a:ext cx="4219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How to evaluate an encoder?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CE420615-C427-405C-9257-0A61DEB9A800}"/>
                  </a:ext>
                </a:extLst>
              </p:cNvPr>
              <p:cNvSpPr txBox="1"/>
              <p:nvPr/>
            </p:nvSpPr>
            <p:spPr>
              <a:xfrm>
                <a:off x="6899981" y="450462"/>
                <a:ext cx="1896296" cy="618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CE420615-C427-405C-9257-0A61DEB9A8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9981" y="450462"/>
                <a:ext cx="1896296" cy="618054"/>
              </a:xfrm>
              <a:prstGeom prst="rect">
                <a:avLst/>
              </a:prstGeom>
              <a:blipFill>
                <a:blip r:embed="rId6"/>
                <a:stretch>
                  <a:fillRect l="-965" b="-990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C0C3F0A5-2EB1-49F9-8DFD-177AC73129C4}"/>
                  </a:ext>
                </a:extLst>
              </p:cNvPr>
              <p:cNvSpPr/>
              <p:nvPr/>
            </p:nvSpPr>
            <p:spPr>
              <a:xfrm>
                <a:off x="3434290" y="2767532"/>
                <a:ext cx="470193" cy="461665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C0C3F0A5-2EB1-49F9-8DFD-177AC73129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4290" y="2767532"/>
                <a:ext cx="470193" cy="461665"/>
              </a:xfrm>
              <a:prstGeom prst="rect">
                <a:avLst/>
              </a:prstGeom>
              <a:blipFill>
                <a:blip r:embed="rId7"/>
                <a:stretch>
                  <a:fillRect l="-2564" b="-1428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2C7DFBC-E32D-4300-A364-E0CBC66BE972}"/>
                  </a:ext>
                </a:extLst>
              </p:cNvPr>
              <p:cNvSpPr txBox="1"/>
              <p:nvPr/>
            </p:nvSpPr>
            <p:spPr>
              <a:xfrm>
                <a:off x="4756275" y="50835"/>
                <a:ext cx="31035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Train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altLang="zh-TW" sz="2400" dirty="0"/>
                  <a:t> to minimize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2C7DFBC-E32D-4300-A364-E0CBC66BE9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6275" y="50835"/>
                <a:ext cx="3103532" cy="461665"/>
              </a:xfrm>
              <a:prstGeom prst="rect">
                <a:avLst/>
              </a:prstGeom>
              <a:blipFill>
                <a:blip r:embed="rId8"/>
                <a:stretch>
                  <a:fillRect l="-2947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字方塊 47">
                <a:extLst>
                  <a:ext uri="{FF2B5EF4-FFF2-40B4-BE49-F238E27FC236}">
                    <a16:creationId xmlns:a16="http://schemas.microsoft.com/office/drawing/2014/main" id="{980AC5A3-F0A1-445A-AFDC-40A34D1C6E99}"/>
                  </a:ext>
                </a:extLst>
              </p:cNvPr>
              <p:cNvSpPr txBox="1"/>
              <p:nvPr/>
            </p:nvSpPr>
            <p:spPr>
              <a:xfrm>
                <a:off x="4596759" y="1948404"/>
                <a:ext cx="1601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Large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8" name="文字方塊 47">
                <a:extLst>
                  <a:ext uri="{FF2B5EF4-FFF2-40B4-BE49-F238E27FC236}">
                    <a16:creationId xmlns:a16="http://schemas.microsoft.com/office/drawing/2014/main" id="{980AC5A3-F0A1-445A-AFDC-40A34D1C6E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6759" y="1948404"/>
                <a:ext cx="1601220" cy="461665"/>
              </a:xfrm>
              <a:prstGeom prst="rect">
                <a:avLst/>
              </a:prstGeom>
              <a:blipFill>
                <a:blip r:embed="rId9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箭號: 向右 48">
            <a:extLst>
              <a:ext uri="{FF2B5EF4-FFF2-40B4-BE49-F238E27FC236}">
                <a16:creationId xmlns:a16="http://schemas.microsoft.com/office/drawing/2014/main" id="{A96D5C24-BC34-471C-89E3-9F9CE822414E}"/>
              </a:ext>
            </a:extLst>
          </p:cNvPr>
          <p:cNvSpPr/>
          <p:nvPr/>
        </p:nvSpPr>
        <p:spPr>
          <a:xfrm>
            <a:off x="6049840" y="2005078"/>
            <a:ext cx="364494" cy="31674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95893742-B569-4CF6-9F2E-C6A52C271D04}"/>
              </a:ext>
            </a:extLst>
          </p:cNvPr>
          <p:cNvSpPr txBox="1"/>
          <p:nvPr/>
        </p:nvSpPr>
        <p:spPr>
          <a:xfrm>
            <a:off x="6467713" y="1962001"/>
            <a:ext cx="264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Not representative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88838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 animBg="1"/>
      <p:bldP spid="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DC028BF-BA89-406C-9228-E8C122E4BC3E}"/>
              </a:ext>
            </a:extLst>
          </p:cNvPr>
          <p:cNvSpPr/>
          <p:nvPr/>
        </p:nvSpPr>
        <p:spPr>
          <a:xfrm>
            <a:off x="2140339" y="4072050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730C31A-3311-4CE4-BDA7-F5426C638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13" y="3959440"/>
            <a:ext cx="1136855" cy="114771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CED000D-D166-47EB-B22C-CF26B3A9547C}"/>
              </a:ext>
            </a:extLst>
          </p:cNvPr>
          <p:cNvSpPr/>
          <p:nvPr/>
        </p:nvSpPr>
        <p:spPr>
          <a:xfrm rot="5400000">
            <a:off x="3489878" y="4460083"/>
            <a:ext cx="1002279" cy="2262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BA85728-2344-4F2E-82B2-1CAF8AE17FB3}"/>
              </a:ext>
            </a:extLst>
          </p:cNvPr>
          <p:cNvSpPr/>
          <p:nvPr/>
        </p:nvSpPr>
        <p:spPr>
          <a:xfrm>
            <a:off x="2138583" y="5483858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0AB3696-E7EE-43C6-B98A-4576974E11B0}"/>
              </a:ext>
            </a:extLst>
          </p:cNvPr>
          <p:cNvSpPr/>
          <p:nvPr/>
        </p:nvSpPr>
        <p:spPr>
          <a:xfrm rot="5400000">
            <a:off x="3488122" y="5871891"/>
            <a:ext cx="1002279" cy="2262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09B140D1-3FFC-4424-A3D7-0F7546F9384A}"/>
              </a:ext>
            </a:extLst>
          </p:cNvPr>
          <p:cNvCxnSpPr/>
          <p:nvPr/>
        </p:nvCxnSpPr>
        <p:spPr>
          <a:xfrm>
            <a:off x="1729918" y="4573189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CBC3E463-1BFB-4FED-8A6E-090EF6152882}"/>
              </a:ext>
            </a:extLst>
          </p:cNvPr>
          <p:cNvCxnSpPr/>
          <p:nvPr/>
        </p:nvCxnSpPr>
        <p:spPr>
          <a:xfrm>
            <a:off x="1718636" y="5984997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6ADDC8B3-4B9E-425B-8B6C-B855B3FC9993}"/>
              </a:ext>
            </a:extLst>
          </p:cNvPr>
          <p:cNvCxnSpPr/>
          <p:nvPr/>
        </p:nvCxnSpPr>
        <p:spPr>
          <a:xfrm>
            <a:off x="3448439" y="4582714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CF617DE2-FDF8-454D-87ED-B82E407BFD82}"/>
              </a:ext>
            </a:extLst>
          </p:cNvPr>
          <p:cNvCxnSpPr/>
          <p:nvPr/>
        </p:nvCxnSpPr>
        <p:spPr>
          <a:xfrm>
            <a:off x="3446682" y="5984997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圖片 18">
            <a:extLst>
              <a:ext uri="{FF2B5EF4-FFF2-40B4-BE49-F238E27FC236}">
                <a16:creationId xmlns:a16="http://schemas.microsoft.com/office/drawing/2014/main" id="{C5B8AE3F-8BF6-46B6-8987-8FEF44F79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012" y="5424021"/>
            <a:ext cx="1305454" cy="1087878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54A8A807-B340-4835-9D76-F75AB09C562E}"/>
              </a:ext>
            </a:extLst>
          </p:cNvPr>
          <p:cNvSpPr/>
          <p:nvPr/>
        </p:nvSpPr>
        <p:spPr>
          <a:xfrm>
            <a:off x="2370957" y="2133780"/>
            <a:ext cx="1331843" cy="1002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Discriminator</a:t>
            </a:r>
            <a:endParaRPr lang="zh-TW" altLang="en-US" sz="24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30E39F3-7CF2-4CE6-AD13-D1D06BAF9645}"/>
              </a:ext>
            </a:extLst>
          </p:cNvPr>
          <p:cNvSpPr/>
          <p:nvPr/>
        </p:nvSpPr>
        <p:spPr>
          <a:xfrm>
            <a:off x="510365" y="2215414"/>
            <a:ext cx="974237" cy="861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image</a:t>
            </a:r>
            <a:endParaRPr lang="zh-TW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85A6CA0-45F6-42BC-BB80-18BFBE51ECD6}"/>
              </a:ext>
            </a:extLst>
          </p:cNvPr>
          <p:cNvSpPr/>
          <p:nvPr/>
        </p:nvSpPr>
        <p:spPr>
          <a:xfrm rot="5400000">
            <a:off x="1224254" y="2532252"/>
            <a:ext cx="1002279" cy="2262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660F3EA-15DD-427E-8B55-1D7C4C161832}"/>
              </a:ext>
            </a:extLst>
          </p:cNvPr>
          <p:cNvSpPr/>
          <p:nvPr/>
        </p:nvSpPr>
        <p:spPr>
          <a:xfrm>
            <a:off x="401012" y="2061078"/>
            <a:ext cx="1545168" cy="121797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6DCD8F41-C5B4-4465-8441-FA36CAC21C5E}"/>
              </a:ext>
            </a:extLst>
          </p:cNvPr>
          <p:cNvCxnSpPr/>
          <p:nvPr/>
        </p:nvCxnSpPr>
        <p:spPr>
          <a:xfrm>
            <a:off x="1972813" y="2637551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62DFCFF9-BA21-42B5-AB76-E389096DF9F1}"/>
              </a:ext>
            </a:extLst>
          </p:cNvPr>
          <p:cNvCxnSpPr/>
          <p:nvPr/>
        </p:nvCxnSpPr>
        <p:spPr>
          <a:xfrm>
            <a:off x="3700859" y="2637551"/>
            <a:ext cx="4294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4FA22BDB-A9BC-4829-B3D9-D36B003B8396}"/>
              </a:ext>
            </a:extLst>
          </p:cNvPr>
          <p:cNvSpPr txBox="1"/>
          <p:nvPr/>
        </p:nvSpPr>
        <p:spPr>
          <a:xfrm>
            <a:off x="4146223" y="2387582"/>
            <a:ext cx="708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y/n</a:t>
            </a:r>
            <a:endParaRPr lang="zh-TW" altLang="en-US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CE93661-3725-4403-A334-9D44928D571F}"/>
              </a:ext>
            </a:extLst>
          </p:cNvPr>
          <p:cNvSpPr/>
          <p:nvPr/>
        </p:nvSpPr>
        <p:spPr>
          <a:xfrm>
            <a:off x="234761" y="173942"/>
            <a:ext cx="42194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i="1" u="sng" dirty="0"/>
              <a:t>Beyond Reconstruction </a:t>
            </a:r>
            <a:endParaRPr lang="zh-TW" altLang="en-US" sz="3200" b="1" i="1" u="sng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7A72AF22-C72B-497D-813A-5153B3466980}"/>
              </a:ext>
            </a:extLst>
          </p:cNvPr>
          <p:cNvSpPr txBox="1"/>
          <p:nvPr/>
        </p:nvSpPr>
        <p:spPr>
          <a:xfrm>
            <a:off x="1958274" y="3136059"/>
            <a:ext cx="2294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binary classifier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3B85A4F1-7E06-4750-A4EC-D579B4CFC5A6}"/>
                  </a:ext>
                </a:extLst>
              </p:cNvPr>
              <p:cNvSpPr txBox="1"/>
              <p:nvPr/>
            </p:nvSpPr>
            <p:spPr>
              <a:xfrm>
                <a:off x="-226615" y="1423541"/>
                <a:ext cx="51951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loss of the classification task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3B85A4F1-7E06-4750-A4EC-D579B4CFC5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26615" y="1423541"/>
                <a:ext cx="5195144" cy="461665"/>
              </a:xfrm>
              <a:prstGeom prst="rect">
                <a:avLst/>
              </a:prstGeom>
              <a:blipFill>
                <a:blip r:embed="rId5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3B5BE817-D049-459D-8709-26ABADBC610D}"/>
                  </a:ext>
                </a:extLst>
              </p:cNvPr>
              <p:cNvSpPr txBox="1"/>
              <p:nvPr/>
            </p:nvSpPr>
            <p:spPr>
              <a:xfrm>
                <a:off x="4606384" y="1132405"/>
                <a:ext cx="1601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Small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3B5BE817-D049-459D-8709-26ABADBC61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6384" y="1132405"/>
                <a:ext cx="1601220" cy="461665"/>
              </a:xfrm>
              <a:prstGeom prst="rect">
                <a:avLst/>
              </a:prstGeom>
              <a:blipFill>
                <a:blip r:embed="rId6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箭號: 向右 41">
            <a:extLst>
              <a:ext uri="{FF2B5EF4-FFF2-40B4-BE49-F238E27FC236}">
                <a16:creationId xmlns:a16="http://schemas.microsoft.com/office/drawing/2014/main" id="{E56A0D10-302C-4433-847F-B5661B192779}"/>
              </a:ext>
            </a:extLst>
          </p:cNvPr>
          <p:cNvSpPr/>
          <p:nvPr/>
        </p:nvSpPr>
        <p:spPr>
          <a:xfrm>
            <a:off x="6059465" y="1242338"/>
            <a:ext cx="364494" cy="31674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D75C81DA-212F-4977-85CC-D0311973DB36}"/>
              </a:ext>
            </a:extLst>
          </p:cNvPr>
          <p:cNvSpPr txBox="1"/>
          <p:nvPr/>
        </p:nvSpPr>
        <p:spPr>
          <a:xfrm>
            <a:off x="6477338" y="1010292"/>
            <a:ext cx="2640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The embeddings are representative.</a:t>
            </a:r>
            <a:endParaRPr lang="zh-TW" altLang="en-US" sz="2400" dirty="0"/>
          </a:p>
        </p:txBody>
      </p:sp>
      <p:sp>
        <p:nvSpPr>
          <p:cNvPr id="2" name="左大括弧 1">
            <a:extLst>
              <a:ext uri="{FF2B5EF4-FFF2-40B4-BE49-F238E27FC236}">
                <a16:creationId xmlns:a16="http://schemas.microsoft.com/office/drawing/2014/main" id="{6F368A82-5FF0-4B24-A1D7-B30C5923242C}"/>
              </a:ext>
            </a:extLst>
          </p:cNvPr>
          <p:cNvSpPr/>
          <p:nvPr/>
        </p:nvSpPr>
        <p:spPr>
          <a:xfrm>
            <a:off x="4661255" y="141340"/>
            <a:ext cx="109012" cy="2172425"/>
          </a:xfrm>
          <a:prstGeom prst="leftBrace">
            <a:avLst>
              <a:gd name="adj1" fmla="val 126228"/>
              <a:gd name="adj2" fmla="val 7156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7C1DCDC-7B53-4C78-AD13-5E31964464F3}"/>
              </a:ext>
            </a:extLst>
          </p:cNvPr>
          <p:cNvSpPr txBox="1"/>
          <p:nvPr/>
        </p:nvSpPr>
        <p:spPr>
          <a:xfrm>
            <a:off x="281108" y="706580"/>
            <a:ext cx="4219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How to evaluate an encoder?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CE420615-C427-405C-9257-0A61DEB9A800}"/>
                  </a:ext>
                </a:extLst>
              </p:cNvPr>
              <p:cNvSpPr txBox="1"/>
              <p:nvPr/>
            </p:nvSpPr>
            <p:spPr>
              <a:xfrm>
                <a:off x="6899981" y="450462"/>
                <a:ext cx="1896296" cy="618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7" name="文字方塊 46">
                <a:extLst>
                  <a:ext uri="{FF2B5EF4-FFF2-40B4-BE49-F238E27FC236}">
                    <a16:creationId xmlns:a16="http://schemas.microsoft.com/office/drawing/2014/main" id="{CE420615-C427-405C-9257-0A61DEB9A8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9981" y="450462"/>
                <a:ext cx="1896296" cy="618054"/>
              </a:xfrm>
              <a:prstGeom prst="rect">
                <a:avLst/>
              </a:prstGeom>
              <a:blipFill>
                <a:blip r:embed="rId7"/>
                <a:stretch>
                  <a:fillRect l="-965" b="-990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C0C3F0A5-2EB1-49F9-8DFD-177AC73129C4}"/>
                  </a:ext>
                </a:extLst>
              </p:cNvPr>
              <p:cNvSpPr/>
              <p:nvPr/>
            </p:nvSpPr>
            <p:spPr>
              <a:xfrm>
                <a:off x="3434290" y="2767532"/>
                <a:ext cx="470193" cy="461665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C0C3F0A5-2EB1-49F9-8DFD-177AC73129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4290" y="2767532"/>
                <a:ext cx="470193" cy="461665"/>
              </a:xfrm>
              <a:prstGeom prst="rect">
                <a:avLst/>
              </a:prstGeom>
              <a:blipFill>
                <a:blip r:embed="rId8"/>
                <a:stretch>
                  <a:fillRect l="-2564" b="-1428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2C7DFBC-E32D-4300-A364-E0CBC66BE972}"/>
                  </a:ext>
                </a:extLst>
              </p:cNvPr>
              <p:cNvSpPr txBox="1"/>
              <p:nvPr/>
            </p:nvSpPr>
            <p:spPr>
              <a:xfrm>
                <a:off x="4756275" y="50835"/>
                <a:ext cx="31035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Train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altLang="zh-TW" sz="2400" dirty="0"/>
                  <a:t> to minimize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2C7DFBC-E32D-4300-A364-E0CBC66BE9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6275" y="50835"/>
                <a:ext cx="3103532" cy="461665"/>
              </a:xfrm>
              <a:prstGeom prst="rect">
                <a:avLst/>
              </a:prstGeom>
              <a:blipFill>
                <a:blip r:embed="rId9"/>
                <a:stretch>
                  <a:fillRect l="-2947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字方塊 47">
                <a:extLst>
                  <a:ext uri="{FF2B5EF4-FFF2-40B4-BE49-F238E27FC236}">
                    <a16:creationId xmlns:a16="http://schemas.microsoft.com/office/drawing/2014/main" id="{980AC5A3-F0A1-445A-AFDC-40A34D1C6E99}"/>
                  </a:ext>
                </a:extLst>
              </p:cNvPr>
              <p:cNvSpPr txBox="1"/>
              <p:nvPr/>
            </p:nvSpPr>
            <p:spPr>
              <a:xfrm>
                <a:off x="4596759" y="1948404"/>
                <a:ext cx="1601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Large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8" name="文字方塊 47">
                <a:extLst>
                  <a:ext uri="{FF2B5EF4-FFF2-40B4-BE49-F238E27FC236}">
                    <a16:creationId xmlns:a16="http://schemas.microsoft.com/office/drawing/2014/main" id="{980AC5A3-F0A1-445A-AFDC-40A34D1C6E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6759" y="1948404"/>
                <a:ext cx="1601220" cy="461665"/>
              </a:xfrm>
              <a:prstGeom prst="rect">
                <a:avLst/>
              </a:prstGeom>
              <a:blipFill>
                <a:blip r:embed="rId10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箭號: 向右 48">
            <a:extLst>
              <a:ext uri="{FF2B5EF4-FFF2-40B4-BE49-F238E27FC236}">
                <a16:creationId xmlns:a16="http://schemas.microsoft.com/office/drawing/2014/main" id="{A96D5C24-BC34-471C-89E3-9F9CE822414E}"/>
              </a:ext>
            </a:extLst>
          </p:cNvPr>
          <p:cNvSpPr/>
          <p:nvPr/>
        </p:nvSpPr>
        <p:spPr>
          <a:xfrm>
            <a:off x="6049840" y="2005078"/>
            <a:ext cx="364494" cy="31674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95893742-B569-4CF6-9F2E-C6A52C271D04}"/>
              </a:ext>
            </a:extLst>
          </p:cNvPr>
          <p:cNvSpPr txBox="1"/>
          <p:nvPr/>
        </p:nvSpPr>
        <p:spPr>
          <a:xfrm>
            <a:off x="6467713" y="1962001"/>
            <a:ext cx="264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Not representative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62F62AD2-F324-4EA0-9AF9-D76512B21608}"/>
                  </a:ext>
                </a:extLst>
              </p:cNvPr>
              <p:cNvSpPr/>
              <p:nvPr/>
            </p:nvSpPr>
            <p:spPr>
              <a:xfrm>
                <a:off x="3251270" y="4817428"/>
                <a:ext cx="435760" cy="461665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62F62AD2-F324-4EA0-9AF9-D76512B216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1270" y="4817428"/>
                <a:ext cx="435760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6DCB083D-DA93-4573-B138-883916CC6CC3}"/>
                  </a:ext>
                </a:extLst>
              </p:cNvPr>
              <p:cNvSpPr/>
              <p:nvPr/>
            </p:nvSpPr>
            <p:spPr>
              <a:xfrm>
                <a:off x="3251270" y="6189760"/>
                <a:ext cx="435760" cy="461665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i="1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6DCB083D-DA93-4573-B138-883916CC6C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1270" y="6189760"/>
                <a:ext cx="435760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文字方塊 52">
                <a:extLst>
                  <a:ext uri="{FF2B5EF4-FFF2-40B4-BE49-F238E27FC236}">
                    <a16:creationId xmlns:a16="http://schemas.microsoft.com/office/drawing/2014/main" id="{75F3901D-C8C4-4D13-899B-5B07109B4046}"/>
                  </a:ext>
                </a:extLst>
              </p:cNvPr>
              <p:cNvSpPr txBox="1"/>
              <p:nvPr/>
            </p:nvSpPr>
            <p:spPr>
              <a:xfrm>
                <a:off x="5401601" y="3343503"/>
                <a:ext cx="2246833" cy="4807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TW" altLang="en-US" sz="240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sSubSup>
                            <m:sSub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3" name="文字方塊 52">
                <a:extLst>
                  <a:ext uri="{FF2B5EF4-FFF2-40B4-BE49-F238E27FC236}">
                    <a16:creationId xmlns:a16="http://schemas.microsoft.com/office/drawing/2014/main" id="{75F3901D-C8C4-4D13-899B-5B07109B40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1601" y="3343503"/>
                <a:ext cx="2246833" cy="480773"/>
              </a:xfrm>
              <a:prstGeom prst="rect">
                <a:avLst/>
              </a:prstGeom>
              <a:blipFill>
                <a:blip r:embed="rId13"/>
                <a:stretch>
                  <a:fillRect l="-2710" r="-542" b="-1645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709A9DD1-F5CD-4C55-B133-5F84260691A8}"/>
                  </a:ext>
                </a:extLst>
              </p:cNvPr>
              <p:cNvSpPr txBox="1"/>
              <p:nvPr/>
            </p:nvSpPr>
            <p:spPr>
              <a:xfrm>
                <a:off x="5795830" y="4034240"/>
                <a:ext cx="2415661" cy="525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func>
                            <m:func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sz="2400" b="0" i="0" smtClean="0"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e>
                                <m:lim>
                                  <m:r>
                                    <a:rPr lang="zh-TW" altLang="en-US" sz="2400" i="1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</m:lim>
                              </m:limLow>
                            </m:fName>
                            <m:e>
                              <m:sSub>
                                <m:sSub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sub>
                              </m:sSub>
                            </m:e>
                          </m:func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709A9DD1-F5CD-4C55-B133-5F84260691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5830" y="4034240"/>
                <a:ext cx="2415661" cy="525721"/>
              </a:xfrm>
              <a:prstGeom prst="rect">
                <a:avLst/>
              </a:prstGeom>
              <a:blipFill>
                <a:blip r:embed="rId14"/>
                <a:stretch>
                  <a:fillRect l="-1010" r="-505" b="-197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字方塊 54">
                <a:extLst>
                  <a:ext uri="{FF2B5EF4-FFF2-40B4-BE49-F238E27FC236}">
                    <a16:creationId xmlns:a16="http://schemas.microsoft.com/office/drawing/2014/main" id="{6E2A4AB3-AD40-4806-AB07-CC19863BBEC4}"/>
                  </a:ext>
                </a:extLst>
              </p:cNvPr>
              <p:cNvSpPr txBox="1"/>
              <p:nvPr/>
            </p:nvSpPr>
            <p:spPr>
              <a:xfrm>
                <a:off x="4797961" y="2677005"/>
                <a:ext cx="31035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Train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to minimize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5" name="文字方塊 54">
                <a:extLst>
                  <a:ext uri="{FF2B5EF4-FFF2-40B4-BE49-F238E27FC236}">
                    <a16:creationId xmlns:a16="http://schemas.microsoft.com/office/drawing/2014/main" id="{6E2A4AB3-AD40-4806-AB07-CC19863BBE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7961" y="2677005"/>
                <a:ext cx="3103532" cy="461665"/>
              </a:xfrm>
              <a:prstGeom prst="rect">
                <a:avLst/>
              </a:prstGeom>
              <a:blipFill>
                <a:blip r:embed="rId15"/>
                <a:stretch>
                  <a:fillRect l="-2947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6" name="文字方塊 55">
                <a:extLst>
                  <a:ext uri="{FF2B5EF4-FFF2-40B4-BE49-F238E27FC236}">
                    <a16:creationId xmlns:a16="http://schemas.microsoft.com/office/drawing/2014/main" id="{D87DF856-1943-47F6-9457-6E2013C28E82}"/>
                  </a:ext>
                </a:extLst>
              </p:cNvPr>
              <p:cNvSpPr txBox="1"/>
              <p:nvPr/>
            </p:nvSpPr>
            <p:spPr>
              <a:xfrm>
                <a:off x="4514882" y="4655906"/>
                <a:ext cx="408051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Train the encoder</a:t>
                </a:r>
                <a:r>
                  <a:rPr lang="zh-TW" altLang="en-US" sz="2400" dirty="0"/>
                  <a:t>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discriminator</a:t>
                </a:r>
                <a:r>
                  <a:rPr lang="zh-TW" altLang="en-US" sz="2400" dirty="0"/>
                  <a:t> </a:t>
                </a:r>
                <a14:m>
                  <m:oMath xmlns:m="http://schemas.openxmlformats.org/officeDocument/2006/math"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to minimize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endParaRPr lang="zh-TW" altLang="en-US" sz="2400" dirty="0"/>
              </a:p>
            </p:txBody>
          </p:sp>
        </mc:Choice>
        <mc:Fallback>
          <p:sp>
            <p:nvSpPr>
              <p:cNvPr id="56" name="文字方塊 55">
                <a:extLst>
                  <a:ext uri="{FF2B5EF4-FFF2-40B4-BE49-F238E27FC236}">
                    <a16:creationId xmlns:a16="http://schemas.microsoft.com/office/drawing/2014/main" id="{D87DF856-1943-47F6-9457-6E2013C28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4882" y="4655906"/>
                <a:ext cx="4080516" cy="830997"/>
              </a:xfrm>
              <a:prstGeom prst="rect">
                <a:avLst/>
              </a:prstGeom>
              <a:blipFill>
                <a:blip r:embed="rId16"/>
                <a:stretch>
                  <a:fillRect l="-2392" t="-5882" b="-16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" name="文字方塊 56">
            <a:extLst>
              <a:ext uri="{FF2B5EF4-FFF2-40B4-BE49-F238E27FC236}">
                <a16:creationId xmlns:a16="http://schemas.microsoft.com/office/drawing/2014/main" id="{9D9D361A-39D6-435F-A541-AA7AAD6263BA}"/>
              </a:ext>
            </a:extLst>
          </p:cNvPr>
          <p:cNvSpPr txBox="1"/>
          <p:nvPr/>
        </p:nvSpPr>
        <p:spPr>
          <a:xfrm>
            <a:off x="4500533" y="5882288"/>
            <a:ext cx="45558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(c.f. training encoder and decoder to minimize reconstruction error)</a:t>
            </a:r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729AC22-EB62-43AD-8ED1-55D87F4359EB}"/>
              </a:ext>
            </a:extLst>
          </p:cNvPr>
          <p:cNvSpPr/>
          <p:nvPr/>
        </p:nvSpPr>
        <p:spPr>
          <a:xfrm>
            <a:off x="6822672" y="5468856"/>
            <a:ext cx="2157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Deep </a:t>
            </a:r>
            <a:r>
              <a:rPr lang="en-US" altLang="zh-TW" dirty="0" err="1"/>
              <a:t>InfoMax</a:t>
            </a:r>
            <a:r>
              <a:rPr lang="en-US" altLang="zh-TW" dirty="0"/>
              <a:t> (DIM)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5590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/>
      <p:bldP spid="54" grpId="0"/>
      <p:bldP spid="55" grpId="0"/>
      <p:bldP spid="56" grpId="0"/>
      <p:bldP spid="57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>
            <a:extLst>
              <a:ext uri="{FF2B5EF4-FFF2-40B4-BE49-F238E27FC236}">
                <a16:creationId xmlns:a16="http://schemas.microsoft.com/office/drawing/2014/main" id="{9114DE6A-EF6B-4AD2-89B6-583E9724D0A9}"/>
              </a:ext>
            </a:extLst>
          </p:cNvPr>
          <p:cNvGrpSpPr/>
          <p:nvPr/>
        </p:nvGrpSpPr>
        <p:grpSpPr>
          <a:xfrm>
            <a:off x="808350" y="771683"/>
            <a:ext cx="7527299" cy="2129226"/>
            <a:chOff x="839129" y="1928413"/>
            <a:chExt cx="7527299" cy="2129226"/>
          </a:xfrm>
        </p:grpSpPr>
        <p:cxnSp>
          <p:nvCxnSpPr>
            <p:cNvPr id="4" name="直線接點 3">
              <a:extLst>
                <a:ext uri="{FF2B5EF4-FFF2-40B4-BE49-F238E27FC236}">
                  <a16:creationId xmlns:a16="http://schemas.microsoft.com/office/drawing/2014/main" id="{3BCF5F50-05F9-4DF5-B39B-6A2264D9E534}"/>
                </a:ext>
              </a:extLst>
            </p:cNvPr>
            <p:cNvCxnSpPr/>
            <p:nvPr/>
          </p:nvCxnSpPr>
          <p:spPr>
            <a:xfrm rot="5400000">
              <a:off x="7528359" y="2678041"/>
              <a:ext cx="509588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ED2A28A7-2FCF-4843-94A8-7D1D96766171}"/>
                </a:ext>
              </a:extLst>
            </p:cNvPr>
            <p:cNvSpPr/>
            <p:nvPr/>
          </p:nvSpPr>
          <p:spPr>
            <a:xfrm rot="5400000">
              <a:off x="4007561" y="3186302"/>
              <a:ext cx="1209244" cy="468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400" dirty="0"/>
            </a:p>
          </p:txBody>
        </p:sp>
        <p:sp>
          <p:nvSpPr>
            <p:cNvPr id="6" name="向右箭號 9">
              <a:extLst>
                <a:ext uri="{FF2B5EF4-FFF2-40B4-BE49-F238E27FC236}">
                  <a16:creationId xmlns:a16="http://schemas.microsoft.com/office/drawing/2014/main" id="{C1C5F09B-252A-470B-B6B0-5C231B337E33}"/>
                </a:ext>
              </a:extLst>
            </p:cNvPr>
            <p:cNvSpPr/>
            <p:nvPr/>
          </p:nvSpPr>
          <p:spPr>
            <a:xfrm>
              <a:off x="2117552" y="3131356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cxnSp>
          <p:nvCxnSpPr>
            <p:cNvPr id="7" name="直線接點 6">
              <a:extLst>
                <a:ext uri="{FF2B5EF4-FFF2-40B4-BE49-F238E27FC236}">
                  <a16:creationId xmlns:a16="http://schemas.microsoft.com/office/drawing/2014/main" id="{93BE5DA5-7A6B-4612-9BCE-FD10B62B4F06}"/>
                </a:ext>
              </a:extLst>
            </p:cNvPr>
            <p:cNvCxnSpPr/>
            <p:nvPr/>
          </p:nvCxnSpPr>
          <p:spPr>
            <a:xfrm flipH="1">
              <a:off x="1438301" y="2406017"/>
              <a:ext cx="63434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接點 7">
              <a:extLst>
                <a:ext uri="{FF2B5EF4-FFF2-40B4-BE49-F238E27FC236}">
                  <a16:creationId xmlns:a16="http://schemas.microsoft.com/office/drawing/2014/main" id="{A02B062B-CE85-41B3-81B1-405E7CC1E550}"/>
                </a:ext>
              </a:extLst>
            </p:cNvPr>
            <p:cNvCxnSpPr/>
            <p:nvPr/>
          </p:nvCxnSpPr>
          <p:spPr>
            <a:xfrm rot="5400000">
              <a:off x="1193693" y="2635411"/>
              <a:ext cx="509588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字方塊 49">
              <a:extLst>
                <a:ext uri="{FF2B5EF4-FFF2-40B4-BE49-F238E27FC236}">
                  <a16:creationId xmlns:a16="http://schemas.microsoft.com/office/drawing/2014/main" id="{0CE89A67-8771-49D6-8360-A41C4F6012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54235" y="1928413"/>
              <a:ext cx="2952750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新細明體" panose="02020500000000000000" pitchFamily="18" charset="-120"/>
                </a:defRPr>
              </a:lvl9pPr>
            </a:lstStyle>
            <a:p>
              <a:pPr algn="ctr"/>
              <a:r>
                <a:rPr kumimoji="0" lang="en-US" altLang="zh-TW" sz="2400" dirty="0"/>
                <a:t>As close as possible</a:t>
              </a:r>
              <a:endParaRPr kumimoji="0" lang="zh-TW" altLang="en-US" sz="2400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429932C-29D2-419B-96FA-DBEFD49C347F}"/>
                </a:ext>
              </a:extLst>
            </p:cNvPr>
            <p:cNvSpPr/>
            <p:nvPr/>
          </p:nvSpPr>
          <p:spPr>
            <a:xfrm>
              <a:off x="2504645" y="2932835"/>
              <a:ext cx="1308100" cy="1002279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NN</a:t>
              </a:r>
            </a:p>
            <a:p>
              <a:pPr algn="ctr"/>
              <a:r>
                <a:rPr lang="en-US" altLang="zh-TW" sz="2400" dirty="0"/>
                <a:t>Encoder</a:t>
              </a:r>
              <a:endParaRPr lang="zh-TW" altLang="en-US" sz="2400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8676DDF-5677-4FB2-B905-8A40E97C0214}"/>
                </a:ext>
              </a:extLst>
            </p:cNvPr>
            <p:cNvSpPr/>
            <p:nvPr/>
          </p:nvSpPr>
          <p:spPr>
            <a:xfrm>
              <a:off x="5353349" y="2968204"/>
              <a:ext cx="1308100" cy="98133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NN</a:t>
              </a:r>
            </a:p>
            <a:p>
              <a:pPr algn="ctr"/>
              <a:r>
                <a:rPr lang="en-US" altLang="zh-TW" sz="2400" dirty="0"/>
                <a:t>Decoder</a:t>
              </a:r>
              <a:endParaRPr lang="zh-TW" altLang="en-US" sz="2400" dirty="0"/>
            </a:p>
          </p:txBody>
        </p:sp>
        <p:sp>
          <p:nvSpPr>
            <p:cNvPr id="12" name="向右箭號 9">
              <a:extLst>
                <a:ext uri="{FF2B5EF4-FFF2-40B4-BE49-F238E27FC236}">
                  <a16:creationId xmlns:a16="http://schemas.microsoft.com/office/drawing/2014/main" id="{CBFD2E00-C7D3-4631-BF8D-A1D27EEB4F4B}"/>
                </a:ext>
              </a:extLst>
            </p:cNvPr>
            <p:cNvSpPr/>
            <p:nvPr/>
          </p:nvSpPr>
          <p:spPr>
            <a:xfrm>
              <a:off x="3933843" y="3131356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3" name="向右箭號 9">
              <a:extLst>
                <a:ext uri="{FF2B5EF4-FFF2-40B4-BE49-F238E27FC236}">
                  <a16:creationId xmlns:a16="http://schemas.microsoft.com/office/drawing/2014/main" id="{0F7743F8-B225-4725-B364-6945397DCB21}"/>
                </a:ext>
              </a:extLst>
            </p:cNvPr>
            <p:cNvSpPr/>
            <p:nvPr/>
          </p:nvSpPr>
          <p:spPr>
            <a:xfrm>
              <a:off x="4936507" y="3148376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4" name="向右箭號 9">
              <a:extLst>
                <a:ext uri="{FF2B5EF4-FFF2-40B4-BE49-F238E27FC236}">
                  <a16:creationId xmlns:a16="http://schemas.microsoft.com/office/drawing/2014/main" id="{9AAA03A4-A897-4CCB-92BB-FB9B7CEF7DBD}"/>
                </a:ext>
              </a:extLst>
            </p:cNvPr>
            <p:cNvSpPr/>
            <p:nvPr/>
          </p:nvSpPr>
          <p:spPr>
            <a:xfrm>
              <a:off x="6789585" y="3148376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A096A805-C348-4E23-90C7-875968DD9AAA}"/>
                </a:ext>
              </a:extLst>
            </p:cNvPr>
            <p:cNvSpPr txBox="1"/>
            <p:nvPr/>
          </p:nvSpPr>
          <p:spPr>
            <a:xfrm rot="5400000">
              <a:off x="4086294" y="3189469"/>
              <a:ext cx="11036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vector</a:t>
              </a:r>
              <a:endParaRPr lang="zh-TW" altLang="en-US" sz="2400" dirty="0"/>
            </a:p>
          </p:txBody>
        </p:sp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D4885C0A-EBF9-4514-B74D-0AB61EB35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129" y="2866295"/>
              <a:ext cx="1181100" cy="1181100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E7BF2776-64C2-441F-BCC8-10984603B4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5328" y="2876539"/>
              <a:ext cx="1181100" cy="1181100"/>
            </a:xfrm>
            <a:prstGeom prst="rect">
              <a:avLst/>
            </a:prstGeom>
          </p:spPr>
        </p:pic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899D0967-6FF2-4C98-9A6F-99F4273440BC}"/>
              </a:ext>
            </a:extLst>
          </p:cNvPr>
          <p:cNvSpPr/>
          <p:nvPr/>
        </p:nvSpPr>
        <p:spPr>
          <a:xfrm>
            <a:off x="237537" y="129758"/>
            <a:ext cx="65325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i="1" u="sng" dirty="0"/>
              <a:t>Typical auto-encoder is a special case</a:t>
            </a:r>
            <a:endParaRPr lang="zh-TW" altLang="en-US" sz="3200" b="1" i="1" u="sng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54E1CFA-4D06-4E5F-913F-1187A47C79C5}"/>
              </a:ext>
            </a:extLst>
          </p:cNvPr>
          <p:cNvSpPr/>
          <p:nvPr/>
        </p:nvSpPr>
        <p:spPr>
          <a:xfrm>
            <a:off x="3312130" y="4815984"/>
            <a:ext cx="1331843" cy="1002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62465E3-5B66-4C8B-9F15-1421FB51E85C}"/>
              </a:ext>
            </a:extLst>
          </p:cNvPr>
          <p:cNvSpPr/>
          <p:nvPr/>
        </p:nvSpPr>
        <p:spPr>
          <a:xfrm rot="5400000">
            <a:off x="1156724" y="5129617"/>
            <a:ext cx="1209244" cy="468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vector</a:t>
            </a:r>
            <a:endParaRPr lang="zh-TW" altLang="en-US" sz="2400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AB072FEB-5CFA-45C6-84FA-17179D2B1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796" y="3459143"/>
            <a:ext cx="1181100" cy="118110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6B1E1FE8-443F-4F43-B456-FC9D374664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762" y="4712703"/>
            <a:ext cx="1181100" cy="1181100"/>
          </a:xfrm>
          <a:prstGeom prst="rect">
            <a:avLst/>
          </a:prstGeom>
        </p:spPr>
      </p:pic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5D21B52F-E5FA-42B9-AA8C-3D945DEDFF20}"/>
              </a:ext>
            </a:extLst>
          </p:cNvPr>
          <p:cNvCxnSpPr>
            <a:cxnSpLocks/>
          </p:cNvCxnSpPr>
          <p:nvPr/>
        </p:nvCxnSpPr>
        <p:spPr>
          <a:xfrm>
            <a:off x="5934973" y="3997474"/>
            <a:ext cx="65140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橢圓 26">
            <a:extLst>
              <a:ext uri="{FF2B5EF4-FFF2-40B4-BE49-F238E27FC236}">
                <a16:creationId xmlns:a16="http://schemas.microsoft.com/office/drawing/2014/main" id="{7CA791D6-D610-4783-A45A-844BF0DE03FB}"/>
              </a:ext>
            </a:extLst>
          </p:cNvPr>
          <p:cNvSpPr/>
          <p:nvPr/>
        </p:nvSpPr>
        <p:spPr>
          <a:xfrm>
            <a:off x="5517982" y="3805650"/>
            <a:ext cx="383648" cy="3836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/>
              <a:t>-</a:t>
            </a:r>
            <a:endParaRPr lang="zh-TW" altLang="en-US" sz="2800" b="1"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F61F1E5E-5792-4E99-BA1B-A9C5BF230972}"/>
              </a:ext>
            </a:extLst>
          </p:cNvPr>
          <p:cNvSpPr txBox="1"/>
          <p:nvPr/>
        </p:nvSpPr>
        <p:spPr>
          <a:xfrm>
            <a:off x="7088117" y="3722596"/>
            <a:ext cx="1666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score</a:t>
            </a:r>
            <a:endParaRPr lang="zh-TW" altLang="en-US" sz="24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A693EF75-DBD9-4D17-B412-82215B1451FE}"/>
              </a:ext>
            </a:extLst>
          </p:cNvPr>
          <p:cNvSpPr/>
          <p:nvPr/>
        </p:nvSpPr>
        <p:spPr>
          <a:xfrm>
            <a:off x="2899425" y="3428817"/>
            <a:ext cx="3686957" cy="2642882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8C973476-25FD-4601-B51C-4FF94A850879}"/>
              </a:ext>
            </a:extLst>
          </p:cNvPr>
          <p:cNvSpPr txBox="1"/>
          <p:nvPr/>
        </p:nvSpPr>
        <p:spPr>
          <a:xfrm>
            <a:off x="7022283" y="4118017"/>
            <a:ext cx="16313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(reconstruction error)</a:t>
            </a:r>
            <a:endParaRPr lang="zh-TW" altLang="en-US" sz="2400" dirty="0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9A4631A-1535-40B9-ABB8-F6CB73457E4F}"/>
              </a:ext>
            </a:extLst>
          </p:cNvPr>
          <p:cNvSpPr txBox="1"/>
          <p:nvPr/>
        </p:nvSpPr>
        <p:spPr>
          <a:xfrm>
            <a:off x="3278870" y="6047344"/>
            <a:ext cx="2896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i="1" u="sng" dirty="0"/>
              <a:t>Discriminator</a:t>
            </a:r>
            <a:endParaRPr lang="zh-TW" altLang="en-US" sz="2800" i="1" u="sng" dirty="0"/>
          </a:p>
        </p:txBody>
      </p: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4C103794-3020-4D1F-A696-44932944CC8F}"/>
              </a:ext>
            </a:extLst>
          </p:cNvPr>
          <p:cNvCxnSpPr>
            <a:cxnSpLocks/>
          </p:cNvCxnSpPr>
          <p:nvPr/>
        </p:nvCxnSpPr>
        <p:spPr>
          <a:xfrm>
            <a:off x="2899425" y="5335042"/>
            <a:ext cx="3809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E1C3A29F-FBA1-4386-BAE2-E3348E1BE1C1}"/>
              </a:ext>
            </a:extLst>
          </p:cNvPr>
          <p:cNvCxnSpPr>
            <a:cxnSpLocks/>
            <a:endCxn id="27" idx="2"/>
          </p:cNvCxnSpPr>
          <p:nvPr/>
        </p:nvCxnSpPr>
        <p:spPr>
          <a:xfrm flipV="1">
            <a:off x="2928347" y="3997474"/>
            <a:ext cx="258963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ED52ECF0-392C-493F-9EC7-6AA385D6CC18}"/>
              </a:ext>
            </a:extLst>
          </p:cNvPr>
          <p:cNvCxnSpPr>
            <a:cxnSpLocks/>
          </p:cNvCxnSpPr>
          <p:nvPr/>
        </p:nvCxnSpPr>
        <p:spPr>
          <a:xfrm>
            <a:off x="4687316" y="5345609"/>
            <a:ext cx="3809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E960E8D2-5CC7-4A29-B255-402766FDCD16}"/>
              </a:ext>
            </a:extLst>
          </p:cNvPr>
          <p:cNvCxnSpPr>
            <a:cxnSpLocks/>
          </p:cNvCxnSpPr>
          <p:nvPr/>
        </p:nvCxnSpPr>
        <p:spPr>
          <a:xfrm flipH="1" flipV="1">
            <a:off x="5709806" y="4220366"/>
            <a:ext cx="2" cy="5386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向右箭號 9">
            <a:extLst>
              <a:ext uri="{FF2B5EF4-FFF2-40B4-BE49-F238E27FC236}">
                <a16:creationId xmlns:a16="http://schemas.microsoft.com/office/drawing/2014/main" id="{0CBF438E-1C29-48E3-B7FE-5CB3FF120373}"/>
              </a:ext>
            </a:extLst>
          </p:cNvPr>
          <p:cNvSpPr/>
          <p:nvPr/>
        </p:nvSpPr>
        <p:spPr>
          <a:xfrm>
            <a:off x="6618862" y="3822970"/>
            <a:ext cx="441171" cy="34900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向右箭號 9">
            <a:extLst>
              <a:ext uri="{FF2B5EF4-FFF2-40B4-BE49-F238E27FC236}">
                <a16:creationId xmlns:a16="http://schemas.microsoft.com/office/drawing/2014/main" id="{C0A60C00-73FF-4BC8-8263-982D16A4C9E8}"/>
              </a:ext>
            </a:extLst>
          </p:cNvPr>
          <p:cNvSpPr/>
          <p:nvPr/>
        </p:nvSpPr>
        <p:spPr>
          <a:xfrm>
            <a:off x="2391323" y="3815175"/>
            <a:ext cx="441171" cy="34900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4" name="向右箭號 9">
            <a:extLst>
              <a:ext uri="{FF2B5EF4-FFF2-40B4-BE49-F238E27FC236}">
                <a16:creationId xmlns:a16="http://schemas.microsoft.com/office/drawing/2014/main" id="{44702963-A147-4ECB-9B29-B430BBDD29E8}"/>
              </a:ext>
            </a:extLst>
          </p:cNvPr>
          <p:cNvSpPr/>
          <p:nvPr/>
        </p:nvSpPr>
        <p:spPr>
          <a:xfrm>
            <a:off x="2043227" y="5096199"/>
            <a:ext cx="810314" cy="37254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90584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7" grpId="0" animBg="1"/>
      <p:bldP spid="29" grpId="0"/>
      <p:bldP spid="30" grpId="0" animBg="1"/>
      <p:bldP spid="31" grpId="0"/>
      <p:bldP spid="32" grpId="0"/>
      <p:bldP spid="42" grpId="0" animBg="1"/>
      <p:bldP spid="43" grpId="0" animBg="1"/>
      <p:bldP spid="4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C33F2-B947-4B96-8238-845D89EA4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Sequential Data</a:t>
            </a:r>
            <a:endParaRPr lang="zh-TW" altLang="en-US" dirty="0"/>
          </a:p>
        </p:txBody>
      </p:sp>
      <p:pic>
        <p:nvPicPr>
          <p:cNvPr id="2050" name="Picture 2" descr="ãSkip thoughtãçåçæå°çµæ">
            <a:extLst>
              <a:ext uri="{FF2B5EF4-FFF2-40B4-BE49-F238E27FC236}">
                <a16:creationId xmlns:a16="http://schemas.microsoft.com/office/drawing/2014/main" id="{662D477F-9FC4-4B91-B747-0C8DE8DA6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16" y="1700017"/>
            <a:ext cx="8721167" cy="1476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2149BCB-1FAA-4554-A110-D670D920A501}"/>
              </a:ext>
            </a:extLst>
          </p:cNvPr>
          <p:cNvSpPr/>
          <p:nvPr/>
        </p:nvSpPr>
        <p:spPr>
          <a:xfrm>
            <a:off x="5166820" y="6302681"/>
            <a:ext cx="3681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https://arxiv.org/pdf/1803.02893.pdf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F21AD38-4AA7-4C12-AFCB-7B2EF301E7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6965" y="3914308"/>
            <a:ext cx="7287810" cy="238837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921C551-2277-4C0F-8998-70CC461FA50D}"/>
              </a:ext>
            </a:extLst>
          </p:cNvPr>
          <p:cNvSpPr/>
          <p:nvPr/>
        </p:nvSpPr>
        <p:spPr>
          <a:xfrm>
            <a:off x="89364" y="2900775"/>
            <a:ext cx="65627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https://papers.nips.cc/paper/5950-skip-thought-vectors.pdf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03F033F-9240-4634-9E5B-07CB161DCAB6}"/>
              </a:ext>
            </a:extLst>
          </p:cNvPr>
          <p:cNvSpPr txBox="1"/>
          <p:nvPr/>
        </p:nvSpPr>
        <p:spPr>
          <a:xfrm>
            <a:off x="381000" y="1552575"/>
            <a:ext cx="3714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Skip thought</a:t>
            </a:r>
            <a:endParaRPr lang="zh-TW" altLang="en-US" sz="2800" b="1" i="1" u="sng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A9EFBED-AD22-44EA-9B63-E27718EA9DCD}"/>
              </a:ext>
            </a:extLst>
          </p:cNvPr>
          <p:cNvSpPr txBox="1"/>
          <p:nvPr/>
        </p:nvSpPr>
        <p:spPr>
          <a:xfrm>
            <a:off x="381000" y="3378388"/>
            <a:ext cx="3714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Quick thought</a:t>
            </a:r>
            <a:endParaRPr lang="zh-TW" altLang="en-US" sz="2800" b="1" i="1" u="sng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E4A274C-4100-4A24-AA22-1C49DC9887B1}"/>
              </a:ext>
            </a:extLst>
          </p:cNvPr>
          <p:cNvSpPr txBox="1"/>
          <p:nvPr/>
        </p:nvSpPr>
        <p:spPr>
          <a:xfrm>
            <a:off x="5883275" y="139820"/>
            <a:ext cx="3111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A</a:t>
            </a:r>
            <a:r>
              <a:rPr lang="zh-TW" altLang="en-US" sz="2400" dirty="0"/>
              <a:t> </a:t>
            </a:r>
            <a:r>
              <a:rPr lang="en-US" altLang="zh-TW" sz="2400" dirty="0"/>
              <a:t>document is a sequence of sentences.</a:t>
            </a:r>
            <a:endParaRPr lang="zh-TW" altLang="en-US" sz="24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22B7D36-A76C-415E-8C07-1C2058B08021}"/>
              </a:ext>
            </a:extLst>
          </p:cNvPr>
          <p:cNvSpPr txBox="1"/>
          <p:nvPr/>
        </p:nvSpPr>
        <p:spPr>
          <a:xfrm>
            <a:off x="2801283" y="1779257"/>
            <a:ext cx="1172884" cy="46166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current</a:t>
            </a:r>
            <a:endParaRPr lang="zh-TW" altLang="en-US" sz="24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D5F80A6-8354-4E50-81F3-318FA3F59BDF}"/>
              </a:ext>
            </a:extLst>
          </p:cNvPr>
          <p:cNvSpPr txBox="1"/>
          <p:nvPr/>
        </p:nvSpPr>
        <p:spPr>
          <a:xfrm>
            <a:off x="6613989" y="1295629"/>
            <a:ext cx="1308102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previous</a:t>
            </a:r>
            <a:endParaRPr lang="zh-TW" altLang="en-US" sz="2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0FFDE90-43F8-4369-945C-147AE4A3DAE8}"/>
              </a:ext>
            </a:extLst>
          </p:cNvPr>
          <p:cNvSpPr txBox="1"/>
          <p:nvPr/>
        </p:nvSpPr>
        <p:spPr>
          <a:xfrm>
            <a:off x="6652089" y="3067841"/>
            <a:ext cx="1308101" cy="45727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next</a:t>
            </a:r>
            <a:endParaRPr lang="zh-TW" altLang="en-US" sz="2400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FE589AB-EB44-49E1-BC83-4C8EC80792C4}"/>
              </a:ext>
            </a:extLst>
          </p:cNvPr>
          <p:cNvSpPr txBox="1"/>
          <p:nvPr/>
        </p:nvSpPr>
        <p:spPr>
          <a:xfrm>
            <a:off x="1810683" y="3985896"/>
            <a:ext cx="1172884" cy="46166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current</a:t>
            </a:r>
            <a:endParaRPr lang="zh-TW" altLang="en-US" sz="2400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7813122-0F33-4B28-B0E8-EEE2E30B4B44}"/>
              </a:ext>
            </a:extLst>
          </p:cNvPr>
          <p:cNvSpPr txBox="1"/>
          <p:nvPr/>
        </p:nvSpPr>
        <p:spPr>
          <a:xfrm>
            <a:off x="413430" y="5149302"/>
            <a:ext cx="1308101" cy="45727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next</a:t>
            </a:r>
            <a:endParaRPr lang="zh-TW" altLang="en-US" sz="24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9A6C8934-E7D3-44C9-8D13-C11FC76942B4}"/>
              </a:ext>
            </a:extLst>
          </p:cNvPr>
          <p:cNvSpPr txBox="1"/>
          <p:nvPr/>
        </p:nvSpPr>
        <p:spPr>
          <a:xfrm>
            <a:off x="1584324" y="4575564"/>
            <a:ext cx="1308101" cy="4572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random</a:t>
            </a:r>
            <a:endParaRPr lang="zh-TW" altLang="en-US" sz="24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427A98A8-EF0A-4642-A48A-33D5CD599AF2}"/>
              </a:ext>
            </a:extLst>
          </p:cNvPr>
          <p:cNvSpPr txBox="1"/>
          <p:nvPr/>
        </p:nvSpPr>
        <p:spPr>
          <a:xfrm>
            <a:off x="1751666" y="5657647"/>
            <a:ext cx="1308101" cy="4572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random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48574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C33F2-B947-4B96-8238-845D89EA4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Sequential Data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D0E54C-942D-418B-B7A3-CEBFB808A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Contrastive Predictive Coding (CPC)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A2ED3EB-7BE1-48A1-B278-8733A523B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6404"/>
            <a:ext cx="9144000" cy="396055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A43B348-CAD4-4276-AA67-5BF3EC5184B3}"/>
              </a:ext>
            </a:extLst>
          </p:cNvPr>
          <p:cNvSpPr/>
          <p:nvPr/>
        </p:nvSpPr>
        <p:spPr>
          <a:xfrm>
            <a:off x="2521497" y="6289927"/>
            <a:ext cx="3681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https://arxiv.org/pdf/1807.03748.pdf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10322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飛機雲">
  <a:themeElements>
    <a:clrScheme name="飛機雲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飛機雲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飛機雲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1772</TotalTime>
  <Words>1243</Words>
  <Application>Microsoft Office PowerPoint</Application>
  <PresentationFormat>如螢幕大小 (4:3)</PresentationFormat>
  <Paragraphs>362</Paragraphs>
  <Slides>27</Slides>
  <Notes>7</Notes>
  <HiddenSlides>0</HiddenSlides>
  <MMClips>9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27</vt:i4>
      </vt:variant>
    </vt:vector>
  </HeadingPairs>
  <TitlesOfParts>
    <vt:vector size="37" baseType="lpstr">
      <vt:lpstr>Lucida Grande</vt:lpstr>
      <vt:lpstr>MS PGothic</vt:lpstr>
      <vt:lpstr>微軟正黑體</vt:lpstr>
      <vt:lpstr>Arial</vt:lpstr>
      <vt:lpstr>Calibri</vt:lpstr>
      <vt:lpstr>Calibri Light</vt:lpstr>
      <vt:lpstr>Cambria Math</vt:lpstr>
      <vt:lpstr>Century Gothic</vt:lpstr>
      <vt:lpstr>Office 佈景主題</vt:lpstr>
      <vt:lpstr>飛機雲</vt:lpstr>
      <vt:lpstr>More About Auto-encoder</vt:lpstr>
      <vt:lpstr>Auto-encoder</vt:lpstr>
      <vt:lpstr>What is good embedding?</vt:lpstr>
      <vt:lpstr>PowerPoint 簡報</vt:lpstr>
      <vt:lpstr>PowerPoint 簡報</vt:lpstr>
      <vt:lpstr>PowerPoint 簡報</vt:lpstr>
      <vt:lpstr>PowerPoint 簡報</vt:lpstr>
      <vt:lpstr>Sequential Data</vt:lpstr>
      <vt:lpstr>Sequential Data</vt:lpstr>
      <vt:lpstr>Auto-encoder</vt:lpstr>
      <vt:lpstr>Feature Disentangle </vt:lpstr>
      <vt:lpstr>Feature Disentangle </vt:lpstr>
      <vt:lpstr>Feature Disentangle - Voice Conversion  </vt:lpstr>
      <vt:lpstr>Feature Disentangle - Voice Conversion  </vt:lpstr>
      <vt:lpstr>Feature Disentangle - Voice Conversion </vt:lpstr>
      <vt:lpstr>Feature Disentangle - Adversarial Training </vt:lpstr>
      <vt:lpstr>Feature Disentangle - Designed Network Architecture</vt:lpstr>
      <vt:lpstr>Feature Disentangle - Designed Network Architecture</vt:lpstr>
      <vt:lpstr>PowerPoint 簡報</vt:lpstr>
      <vt:lpstr>Discrete Representation</vt:lpstr>
      <vt:lpstr>Discrete Representation</vt:lpstr>
      <vt:lpstr>Sequence as Embedding</vt:lpstr>
      <vt:lpstr>Sequence as Embedding</vt:lpstr>
      <vt:lpstr>Sequence as Embedding</vt:lpstr>
      <vt:lpstr>Sequence as Embedding</vt:lpstr>
      <vt:lpstr>Tree as Embedding</vt:lpstr>
      <vt:lpstr>Concluding Remarks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Hung-yi Lee</dc:creator>
  <cp:lastModifiedBy>Hung-yi Lee</cp:lastModifiedBy>
  <cp:revision>87</cp:revision>
  <dcterms:created xsi:type="dcterms:W3CDTF">2019-05-05T16:59:13Z</dcterms:created>
  <dcterms:modified xsi:type="dcterms:W3CDTF">2019-05-09T14:45:48Z</dcterms:modified>
</cp:coreProperties>
</file>

<file path=docProps/thumbnail.jpeg>
</file>